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80" r:id="rId1"/>
  </p:sldMasterIdLst>
  <p:notesMasterIdLst>
    <p:notesMasterId r:id="rId39"/>
  </p:notesMasterIdLst>
  <p:sldIdLst>
    <p:sldId id="256" r:id="rId2"/>
    <p:sldId id="277" r:id="rId3"/>
    <p:sldId id="279" r:id="rId4"/>
    <p:sldId id="280" r:id="rId5"/>
    <p:sldId id="282" r:id="rId6"/>
    <p:sldId id="308" r:id="rId7"/>
    <p:sldId id="283" r:id="rId8"/>
    <p:sldId id="284" r:id="rId9"/>
    <p:sldId id="317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309" r:id="rId23"/>
    <p:sldId id="311" r:id="rId24"/>
    <p:sldId id="312" r:id="rId25"/>
    <p:sldId id="314" r:id="rId26"/>
    <p:sldId id="315" r:id="rId27"/>
    <p:sldId id="316" r:id="rId28"/>
    <p:sldId id="310" r:id="rId29"/>
    <p:sldId id="313" r:id="rId30"/>
    <p:sldId id="297" r:id="rId31"/>
    <p:sldId id="298" r:id="rId32"/>
    <p:sldId id="299" r:id="rId33"/>
    <p:sldId id="300" r:id="rId34"/>
    <p:sldId id="301" r:id="rId35"/>
    <p:sldId id="306" r:id="rId36"/>
    <p:sldId id="307" r:id="rId37"/>
    <p:sldId id="278" r:id="rId3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modifyVerifier cryptProviderType="rsaAES" cryptAlgorithmClass="hash" cryptAlgorithmType="typeAny" cryptAlgorithmSid="14" spinCount="100000" saltData="R5d+XIlE3FBgkDAwq2la+Q==" hashData="1meXL+pngKEdF2MTMIZpsvnZ+8WUVWE/Jvfm8RQxUWw8df3sfjywFeXJXtuOJZUOmYDk0cL3zJBoIaoOAtqTig=="/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AB6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E4C2431-50CC-4534-8115-AA2E59C600E8}" type="datetimeFigureOut">
              <a:rPr lang="en-US"/>
              <a:pPr>
                <a:defRPr/>
              </a:pPr>
              <a:t>12/9/2019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FEC1C3B-633B-4FF5-8F7F-B793E69785BC}" type="slidenum">
              <a:rPr lang="he-IL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3702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ctr" rtl="1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ctr" rtl="1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4AC9452-1E1A-4B83-A219-3B484B4102F5}" type="datetime1">
              <a:rPr lang="en-US"/>
              <a:pPr>
                <a:defRPr/>
              </a:pPr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E9F295E-F10B-4792-B04A-0B45FB930FDD}" type="slidenum">
              <a:rPr lang="he-IL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21531BF-4B66-49FC-8E28-BA681A7217A1}" type="datetime1">
              <a:rPr lang="en-US"/>
              <a:pPr>
                <a:defRPr/>
              </a:pPr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8EA40D1-6A59-46E4-8F50-B248F39BC526}" type="slidenum">
              <a:rPr lang="he-IL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610600" cy="5334000"/>
          </a:xfrm>
        </p:spPr>
        <p:txBody>
          <a:bodyPr/>
          <a:lstStyle>
            <a:lvl1pPr algn="r" rtl="1">
              <a:defRPr>
                <a:latin typeface="Arial" pitchFamily="34" charset="0"/>
                <a:cs typeface="Arial" pitchFamily="34" charset="0"/>
              </a:defRPr>
            </a:lvl1pPr>
            <a:lvl2pPr algn="r" rtl="1">
              <a:defRPr>
                <a:latin typeface="Arial" pitchFamily="34" charset="0"/>
                <a:cs typeface="Arial" pitchFamily="34" charset="0"/>
              </a:defRPr>
            </a:lvl2pPr>
            <a:lvl3pPr algn="r" rtl="1">
              <a:defRPr>
                <a:latin typeface="Arial" pitchFamily="34" charset="0"/>
                <a:cs typeface="Arial" pitchFamily="34" charset="0"/>
              </a:defRPr>
            </a:lvl3pPr>
            <a:lvl4pPr algn="r" rtl="1">
              <a:defRPr>
                <a:latin typeface="Arial" pitchFamily="34" charset="0"/>
                <a:cs typeface="Arial" pitchFamily="34" charset="0"/>
              </a:defRPr>
            </a:lvl4pPr>
            <a:lvl5pPr algn="r" rtl="1">
              <a:defRPr>
                <a:latin typeface="Arial" pitchFamily="34" charset="0"/>
                <a:cs typeface="Arial" pitchFamily="34" charset="0"/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10600" cy="715962"/>
          </a:xfrm>
        </p:spPr>
        <p:txBody>
          <a:bodyPr rtlCol="0"/>
          <a:lstStyle>
            <a:lvl1pPr algn="r" rtl="1">
              <a:defRPr>
                <a:latin typeface="Arial" pitchFamily="34" charset="0"/>
                <a:cs typeface="Arial" pitchFamily="34" charset="0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0" y="6645275"/>
            <a:ext cx="1828800" cy="365125"/>
          </a:xfrm>
        </p:spPr>
        <p:txBody>
          <a:bodyPr/>
          <a:lstStyle>
            <a:lvl1pPr algn="l">
              <a:defRPr sz="1100" b="1"/>
            </a:lvl1pPr>
            <a:extLst/>
          </a:lstStyle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‹#›</a:t>
            </a:fld>
            <a:r>
              <a:rPr lang="he-IL" dirty="0" smtClean="0"/>
              <a:t> 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 © </a:t>
            </a:r>
            <a:r>
              <a:rPr lang="en-US" dirty="0" err="1" smtClean="0"/>
              <a:t>Keren</a:t>
            </a:r>
            <a:r>
              <a:rPr lang="en-US" dirty="0" smtClean="0"/>
              <a:t> </a:t>
            </a:r>
            <a:r>
              <a:rPr lang="en-US" dirty="0" err="1" smtClean="0"/>
              <a:t>Kalif</a:t>
            </a:r>
            <a:endParaRPr lang="en-US" dirty="0" smtClean="0"/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8A8FAB7-1622-47A1-B3B4-BF8D900C660B}" type="datetime1">
              <a:rPr lang="en-US"/>
              <a:pPr>
                <a:defRPr/>
              </a:pPr>
              <a:t>12/9/2019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C611F19-B209-42D4-9FDA-0192FF74B75D}" type="slidenum">
              <a:rPr lang="he-IL"/>
              <a:pPr>
                <a:defRPr/>
              </a:pPr>
              <a:t>‹#›</a:t>
            </a:fld>
            <a:endParaRPr lang="he-IL"/>
          </a:p>
          <a:p>
            <a:pPr>
              <a:defRPr/>
            </a:pPr>
            <a:r>
              <a:rPr lang="en-US"/>
              <a:t>© Keren Kalif</a:t>
            </a:r>
          </a:p>
          <a:p>
            <a:pPr>
              <a:defRPr/>
            </a:pPr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BDAD4F-78ED-4811-8523-5E65F6984A1F}" type="datetime1">
              <a:rPr lang="en-US"/>
              <a:pPr>
                <a:defRPr/>
              </a:pPr>
              <a:t>12/9/2019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A1E35A8-364D-4F5D-B083-E3B43B4332BC}" type="slidenum">
              <a:rPr lang="he-IL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3898BF1-4DCF-42B1-B2AF-762456FCEF54}" type="datetime1">
              <a:rPr lang="en-US"/>
              <a:pPr>
                <a:defRPr/>
              </a:pPr>
              <a:t>12/9/2019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266BB11-C80A-4762-8B5B-6D503455ADCD}" type="slidenum">
              <a:rPr lang="he-IL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3B30A45-6BAC-4D4D-8217-9AC30F6274F6}" type="datetime1">
              <a:rPr lang="en-US"/>
              <a:pPr>
                <a:defRPr/>
              </a:pPr>
              <a:t>12/9/2019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D27AA7A-1645-4B3E-A7AF-2649D1E594BB}" type="slidenum">
              <a:rPr lang="he-IL"/>
              <a:pPr>
                <a:defRPr/>
              </a:pPr>
              <a:t>‹#›</a:t>
            </a:fld>
            <a:r>
              <a:rPr lang="he-IL"/>
              <a:t>  </a:t>
            </a:r>
          </a:p>
          <a:p>
            <a:pPr>
              <a:defRPr/>
            </a:pPr>
            <a:r>
              <a:rPr lang="he-IL"/>
              <a:t> </a:t>
            </a:r>
            <a:r>
              <a:rPr lang="en-US"/>
              <a:t>© Keren Kalif</a:t>
            </a:r>
          </a:p>
          <a:p>
            <a:pPr>
              <a:defRPr/>
            </a:pPr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F47319D-BDA3-43BE-A416-DA04C4CD89C1}" type="datetime1">
              <a:rPr lang="en-US"/>
              <a:pPr>
                <a:defRPr/>
              </a:pPr>
              <a:t>12/9/2019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E2533DB-F3B2-46F7-8EAF-F2C61AD2DC71}" type="slidenum">
              <a:rPr lang="he-IL"/>
              <a:pPr>
                <a:defRPr/>
              </a:pPr>
              <a:t>‹#›</a:t>
            </a:fld>
            <a:endParaRPr lang="he-IL"/>
          </a:p>
          <a:p>
            <a:pPr>
              <a:defRPr/>
            </a:pPr>
            <a:r>
              <a:rPr lang="en-US"/>
              <a:t>© Keren Kalif</a:t>
            </a:r>
          </a:p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AF5711A-F7B2-4271-8851-F2732BD5800A}" type="datetime1">
              <a:rPr lang="en-US"/>
              <a:pPr>
                <a:defRPr/>
              </a:pPr>
              <a:t>12/9/2019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5ABDF8E-1AF3-46ED-9D9B-3527D1B364E3}" type="slidenum">
              <a:rPr lang="he-IL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C7591491-579C-45A1-AD07-8FE7EEA23679}" type="datetime1">
              <a:rPr lang="en-US"/>
              <a:pPr>
                <a:defRPr/>
              </a:pPr>
              <a:t>12/9/2019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EB433B4-3F08-48C8-BCA1-641DBB1B7C4B}" type="slidenum">
              <a:rPr lang="he-IL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5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73329C0D-6CEE-485F-8FE2-A97DDA76F7C2}" type="datetime1">
              <a:rPr lang="en-US"/>
              <a:pPr>
                <a:defRPr/>
              </a:pPr>
              <a:t>12/9/2019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F4981D5C-7DEB-4E35-8196-2E9FA6F35569}" type="slidenum">
              <a:rPr lang="he-IL"/>
              <a:pPr>
                <a:defRPr/>
              </a:pPr>
              <a:t>‹#›</a:t>
            </a:fld>
            <a:r>
              <a:rPr lang="he-IL"/>
              <a:t> </a:t>
            </a:r>
          </a:p>
          <a:p>
            <a:pPr>
              <a:defRPr/>
            </a:pPr>
            <a:r>
              <a:rPr lang="he-IL"/>
              <a:t> </a:t>
            </a:r>
            <a:r>
              <a:rPr lang="en-US"/>
              <a:t>© Keren Kalif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1" r:id="rId1"/>
    <p:sldLayoutId id="2147484192" r:id="rId2"/>
    <p:sldLayoutId id="2147484193" r:id="rId3"/>
    <p:sldLayoutId id="2147484194" r:id="rId4"/>
    <p:sldLayoutId id="2147484195" r:id="rId5"/>
    <p:sldLayoutId id="2147484196" r:id="rId6"/>
    <p:sldLayoutId id="2147484197" r:id="rId7"/>
    <p:sldLayoutId id="2147484198" r:id="rId8"/>
    <p:sldLayoutId id="2147484199" r:id="rId9"/>
    <p:sldLayoutId id="2147484200" r:id="rId10"/>
    <p:sldLayoutId id="214748420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>
          <a:xfrm>
            <a:off x="228600" y="685800"/>
            <a:ext cx="8610600" cy="21272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e-IL" smtClean="0"/>
              <a:t>בקרת </a:t>
            </a:r>
            <a:r>
              <a:rPr lang="he-IL" dirty="0" smtClean="0"/>
              <a:t>זרימה: לולאות</a:t>
            </a:r>
            <a:endParaRPr lang="en-US" dirty="0" smtClean="0"/>
          </a:p>
        </p:txBody>
      </p:sp>
      <p:sp>
        <p:nvSpPr>
          <p:cNvPr id="14339" name="Subtitle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r>
              <a:rPr lang="he-IL" smtClean="0"/>
              <a:t>קרן כליף</a:t>
            </a:r>
          </a:p>
          <a:p>
            <a:pPr marR="0"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76199"/>
            <a:ext cx="5943600" cy="6651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1DCDBB86-8491-4B5F-AB3C-1EF662C70A4C}" type="slidenum">
              <a:rPr lang="he-IL" smtClean="0">
                <a:cs typeface="Arial" charset="0"/>
              </a:rPr>
              <a:pPr/>
              <a:t>10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  <p:sp>
        <p:nvSpPr>
          <p:cNvPr id="21509" name="Rectangle 7"/>
          <p:cNvSpPr>
            <a:spLocks noChangeArrowheads="1"/>
          </p:cNvSpPr>
          <p:nvPr/>
        </p:nvSpPr>
        <p:spPr bwMode="auto">
          <a:xfrm>
            <a:off x="5105400" y="4343400"/>
            <a:ext cx="3962400" cy="1981200"/>
          </a:xfrm>
          <a:prstGeom prst="rect">
            <a:avLst/>
          </a:prstGeom>
          <a:noFill/>
          <a:ln w="539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lang="en-US">
              <a:latin typeface="Verdana" pitchFamily="34" charset="0"/>
            </a:endParaRPr>
          </a:p>
        </p:txBody>
      </p:sp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rtl="0"/>
            <a:r>
              <a:rPr lang="he-IL" dirty="0" smtClean="0"/>
              <a:t>חישוב ממוצע - מתוקן (2)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smtClean="0"/>
              <a:t>הגדר </a:t>
            </a:r>
            <a:r>
              <a:rPr lang="en-US" smtClean="0"/>
              <a:t>counter=0, sum=0</a:t>
            </a:r>
            <a:endParaRPr lang="he-IL" smtClean="0"/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smtClean="0"/>
              <a:t>קלוט מספר </a:t>
            </a:r>
            <a:r>
              <a:rPr lang="en-US" smtClean="0"/>
              <a:t>X</a:t>
            </a:r>
            <a:endParaRPr lang="he-IL" smtClean="0"/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smtClean="0"/>
              <a:t>כל עוד 0 ≤ </a:t>
            </a:r>
            <a:r>
              <a:rPr lang="en-US" smtClean="0"/>
              <a:t>X</a:t>
            </a:r>
            <a:r>
              <a:rPr lang="he-IL" smtClean="0"/>
              <a:t>:</a:t>
            </a:r>
          </a:p>
          <a:p>
            <a:pPr marL="914400" lvl="1" indent="-457200">
              <a:buClr>
                <a:srgbClr val="C00000"/>
              </a:buClr>
              <a:buFont typeface="Garamond" pitchFamily="18" charset="0"/>
              <a:buAutoNum type="alphaLcParenR"/>
            </a:pPr>
            <a:r>
              <a:rPr lang="he-IL" smtClean="0"/>
              <a:t>הוסף את </a:t>
            </a:r>
            <a:r>
              <a:rPr lang="en-US" smtClean="0"/>
              <a:t>X</a:t>
            </a:r>
            <a:r>
              <a:rPr lang="he-IL" smtClean="0"/>
              <a:t> ל- </a:t>
            </a:r>
            <a:r>
              <a:rPr lang="en-US" smtClean="0"/>
              <a:t>sum</a:t>
            </a:r>
            <a:endParaRPr lang="he-IL" smtClean="0"/>
          </a:p>
          <a:p>
            <a:pPr marL="914400" lvl="1" indent="-457200">
              <a:buClr>
                <a:srgbClr val="C00000"/>
              </a:buClr>
              <a:buFont typeface="Garamond" pitchFamily="18" charset="0"/>
              <a:buAutoNum type="alphaLcParenR"/>
            </a:pPr>
            <a:r>
              <a:rPr lang="he-IL" smtClean="0"/>
              <a:t>הגדל את </a:t>
            </a:r>
            <a:r>
              <a:rPr lang="en-US" smtClean="0"/>
              <a:t>counter</a:t>
            </a:r>
            <a:r>
              <a:rPr lang="he-IL" smtClean="0"/>
              <a:t> ב- 1</a:t>
            </a:r>
          </a:p>
          <a:p>
            <a:pPr marL="914400" lvl="1" indent="-457200">
              <a:buClr>
                <a:srgbClr val="C00000"/>
              </a:buClr>
              <a:buFont typeface="Garamond" pitchFamily="18" charset="0"/>
              <a:buAutoNum type="alphaLcParenR"/>
            </a:pPr>
            <a:r>
              <a:rPr lang="he-IL" smtClean="0"/>
              <a:t>קלוט מספר נוסף ל- </a:t>
            </a:r>
            <a:r>
              <a:rPr lang="en-US" smtClean="0"/>
              <a:t>X</a:t>
            </a:r>
            <a:endParaRPr lang="he-IL" smtClean="0"/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smtClean="0"/>
              <a:t>אם ערכו של </a:t>
            </a:r>
            <a:r>
              <a:rPr lang="en-US" smtClean="0"/>
              <a:t>counter</a:t>
            </a:r>
            <a:r>
              <a:rPr lang="he-IL" smtClean="0"/>
              <a:t> הוא 0:</a:t>
            </a:r>
          </a:p>
          <a:p>
            <a:pPr marL="914400" lvl="1" indent="-457200">
              <a:buClr>
                <a:srgbClr val="C00000"/>
              </a:buClr>
              <a:buFont typeface="Garamond" pitchFamily="18" charset="0"/>
              <a:buAutoNum type="alphaLcParenR"/>
            </a:pPr>
            <a:r>
              <a:rPr lang="he-IL" smtClean="0"/>
              <a:t>הצג: "לא הוקלדו מספרים חיוביים"</a:t>
            </a:r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smtClean="0"/>
              <a:t>אחרת: </a:t>
            </a:r>
          </a:p>
          <a:p>
            <a:pPr marL="914400" lvl="1" indent="-457200">
              <a:buClr>
                <a:srgbClr val="C00000"/>
              </a:buClr>
              <a:buFont typeface="Garamond" pitchFamily="18" charset="0"/>
              <a:buAutoNum type="alphaLcParenR"/>
            </a:pPr>
            <a:r>
              <a:rPr lang="he-IL" smtClean="0"/>
              <a:t>הצג את תוצאת החישוב </a:t>
            </a:r>
            <a:r>
              <a:rPr lang="en-US" smtClean="0"/>
              <a:t>sum/counter</a:t>
            </a:r>
            <a:endParaRPr lang="he-IL" smtClean="0"/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endParaRPr lang="en-US" smtClean="0"/>
          </a:p>
        </p:txBody>
      </p:sp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he-IL" smtClean="0"/>
              <a:t>חישוב ממוצע: כתיבה פורמאלית</a:t>
            </a:r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34F8DA9E-B6F9-4063-8F43-330A0AB4055F}" type="slidenum">
              <a:rPr lang="he-IL" smtClean="0">
                <a:cs typeface="Arial" charset="0"/>
              </a:rPr>
              <a:pPr/>
              <a:t>11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533400" y="1676400"/>
            <a:ext cx="2590800" cy="2057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>
              <a:defRPr/>
            </a:pPr>
            <a:r>
              <a:rPr lang="he-IL" b="1" dirty="0">
                <a:latin typeface="Verdana" pitchFamily="34" charset="0"/>
              </a:rPr>
              <a:t>הרצה יבשה, למשל עבור 7  </a:t>
            </a:r>
            <a:r>
              <a:rPr lang="he-IL" b="1" dirty="0">
                <a:latin typeface="Verdana" pitchFamily="34" charset="0"/>
                <a:sym typeface="Wingdings" pitchFamily="2" charset="2"/>
              </a:rPr>
              <a:t></a:t>
            </a:r>
            <a:r>
              <a:rPr lang="he-IL" b="1" dirty="0">
                <a:latin typeface="Verdana" pitchFamily="34" charset="0"/>
              </a:rPr>
              <a:t> 2 </a:t>
            </a:r>
            <a:r>
              <a:rPr lang="he-IL" b="1" dirty="0">
                <a:latin typeface="Verdana" pitchFamily="34" charset="0"/>
                <a:sym typeface="Wingdings" pitchFamily="2" charset="2"/>
              </a:rPr>
              <a:t></a:t>
            </a:r>
            <a:r>
              <a:rPr lang="he-IL" b="1" dirty="0">
                <a:latin typeface="Verdana" pitchFamily="34" charset="0"/>
              </a:rPr>
              <a:t> 1-:</a:t>
            </a:r>
            <a:endParaRPr lang="en-US" b="1" dirty="0">
              <a:latin typeface="Verdana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09600" y="280035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counter = 0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09600" y="241935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sum = 0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09600" y="318135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X = 7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09600" y="241935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sum = </a:t>
            </a:r>
            <a:r>
              <a:rPr lang="he-IL" sz="2000"/>
              <a:t>7</a:t>
            </a:r>
            <a:endParaRPr lang="en-US" sz="2000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09600" y="241935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sum = </a:t>
            </a:r>
            <a:r>
              <a:rPr lang="he-IL" sz="2000"/>
              <a:t>9</a:t>
            </a:r>
            <a:endParaRPr lang="en-US" sz="200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09600" y="280035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counter = </a:t>
            </a:r>
            <a:r>
              <a:rPr lang="he-IL" sz="2000"/>
              <a:t>1</a:t>
            </a:r>
            <a:endParaRPr lang="en-US" sz="2000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09600" y="280035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counter = </a:t>
            </a:r>
            <a:r>
              <a:rPr lang="he-IL" sz="2000"/>
              <a:t>2</a:t>
            </a:r>
            <a:endParaRPr lang="en-US" sz="200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09600" y="318135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X = </a:t>
            </a:r>
            <a:r>
              <a:rPr lang="he-IL" sz="2000"/>
              <a:t>2</a:t>
            </a:r>
            <a:r>
              <a:rPr lang="en-US" sz="2000"/>
              <a:t> 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09600" y="318135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X = </a:t>
            </a:r>
            <a:r>
              <a:rPr lang="he-IL" sz="2000"/>
              <a:t>1-</a:t>
            </a:r>
            <a:r>
              <a:rPr lang="en-US" sz="2000"/>
              <a:t>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200400" y="5791200"/>
            <a:ext cx="56388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he-IL" b="1" dirty="0" smtClean="0">
                <a:solidFill>
                  <a:schemeClr val="tx1"/>
                </a:solidFill>
              </a:rPr>
              <a:t>נשים לב: בכתיבה פורמאלית ניתן לחזור רק לקטע המתחיל ב"כל עוד", ולכן סעיף 2 כתוב שוב בתור סעיף 3</a:t>
            </a:r>
            <a:r>
              <a:rPr lang="en-US" b="1" dirty="0" smtClean="0">
                <a:solidFill>
                  <a:schemeClr val="tx1"/>
                </a:solidFill>
              </a:rPr>
              <a:t>C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9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51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2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3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4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5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6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77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8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9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83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84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5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96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97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98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9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0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11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2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3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4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8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9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30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34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5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36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0" dur="indefinite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41" dur="indefinite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2" dur="indefinite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2" grpId="0"/>
      <p:bldP spid="12" grpId="1"/>
      <p:bldP spid="13" grpId="0"/>
      <p:bldP spid="15" grpId="0"/>
      <p:bldP spid="15" grpId="1"/>
      <p:bldP spid="17" grpId="0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4343400" cy="5334000"/>
          </a:xfrm>
        </p:spPr>
        <p:txBody>
          <a:bodyPr/>
          <a:lstStyle/>
          <a:p>
            <a:r>
              <a:rPr lang="he-IL" dirty="0" smtClean="0"/>
              <a:t>למשל, עבור 123 יש לייצר את המספר 321</a:t>
            </a:r>
            <a:endParaRPr lang="en-US" dirty="0" smtClean="0"/>
          </a:p>
          <a:p>
            <a:r>
              <a:rPr lang="he-IL" dirty="0" smtClean="0"/>
              <a:t>גם במקרה זה צריך לבודד את כל אחת מהספרות ולכן נשתמש בפעולות "תן/קצץ ספרה ימנית"</a:t>
            </a:r>
          </a:p>
          <a:p>
            <a:r>
              <a:rPr lang="he-IL" dirty="0" smtClean="0"/>
              <a:t>ניתן להשתמש גם בפעולות חשבון בסיסיות (כפל, חיבור וכד')</a:t>
            </a:r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he-IL" sz="4200" dirty="0" smtClean="0"/>
              <a:t>יצירת המספר ההופכי</a:t>
            </a:r>
            <a:endParaRPr lang="en-US" sz="4200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E9A743C6-9B33-4794-A8FF-FF05BC484DC7}" type="slidenum">
              <a:rPr lang="he-IL" smtClean="0">
                <a:cs typeface="Arial" charset="0"/>
              </a:rPr>
              <a:pPr/>
              <a:t>12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304800"/>
            <a:ext cx="3886200" cy="627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smtClean="0"/>
              <a:t>הגדר </a:t>
            </a:r>
            <a:r>
              <a:rPr lang="en-US" smtClean="0"/>
              <a:t>newNum = 0</a:t>
            </a:r>
            <a:endParaRPr lang="he-IL" smtClean="0"/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smtClean="0"/>
              <a:t>קלוט מספר לתוך </a:t>
            </a:r>
            <a:r>
              <a:rPr lang="en-US" smtClean="0"/>
              <a:t>X</a:t>
            </a:r>
            <a:endParaRPr lang="he-IL" smtClean="0"/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smtClean="0"/>
              <a:t>הגדר </a:t>
            </a:r>
            <a:r>
              <a:rPr lang="en-US" smtClean="0"/>
              <a:t>temp = X</a:t>
            </a:r>
            <a:endParaRPr lang="he-IL" smtClean="0"/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smtClean="0"/>
              <a:t>כל עוד </a:t>
            </a:r>
            <a:r>
              <a:rPr lang="en-US" smtClean="0"/>
              <a:t>temp &gt; 0</a:t>
            </a:r>
            <a:r>
              <a:rPr lang="he-IL" smtClean="0"/>
              <a:t>:</a:t>
            </a:r>
          </a:p>
          <a:p>
            <a:pPr marL="914400" lvl="1" indent="-457200">
              <a:buClr>
                <a:srgbClr val="C00000"/>
              </a:buClr>
              <a:buFont typeface="Garamond" pitchFamily="18" charset="0"/>
              <a:buAutoNum type="alphaLcParenR"/>
            </a:pPr>
            <a:r>
              <a:rPr lang="en-US" smtClean="0"/>
              <a:t> </a:t>
            </a:r>
            <a:r>
              <a:rPr lang="he-IL" smtClean="0"/>
              <a:t>תן ספרה ימנית מ- </a:t>
            </a:r>
            <a:r>
              <a:rPr lang="en-US" smtClean="0"/>
              <a:t>temp</a:t>
            </a:r>
            <a:r>
              <a:rPr lang="he-IL" smtClean="0"/>
              <a:t> והוסף אותה מימין ל- </a:t>
            </a:r>
            <a:r>
              <a:rPr lang="en-US" smtClean="0"/>
              <a:t>newNum</a:t>
            </a:r>
            <a:endParaRPr lang="he-IL" smtClean="0"/>
          </a:p>
          <a:p>
            <a:pPr marL="914400" lvl="1" indent="-457200">
              <a:buClr>
                <a:srgbClr val="C00000"/>
              </a:buClr>
              <a:buFont typeface="Garamond" pitchFamily="18" charset="0"/>
              <a:buAutoNum type="alphaLcParenR"/>
            </a:pPr>
            <a:r>
              <a:rPr lang="he-IL" smtClean="0"/>
              <a:t>קצץ ספרה ימנית מ- </a:t>
            </a:r>
            <a:r>
              <a:rPr lang="en-US" smtClean="0"/>
              <a:t>temp</a:t>
            </a:r>
            <a:endParaRPr lang="he-IL" smtClean="0"/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smtClean="0"/>
              <a:t>הצג את </a:t>
            </a:r>
            <a:r>
              <a:rPr lang="en-US" smtClean="0"/>
              <a:t>newNum</a:t>
            </a:r>
          </a:p>
        </p:txBody>
      </p:sp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he-IL" smtClean="0"/>
              <a:t>ובכתיבה פורמאלית</a:t>
            </a:r>
            <a:endParaRPr 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679FD1A0-298B-4E43-8AAB-6CA20AF59864}" type="slidenum">
              <a:rPr lang="he-IL" smtClean="0">
                <a:cs typeface="Arial" charset="0"/>
              </a:rPr>
              <a:pPr/>
              <a:t>13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657600" y="5791200"/>
            <a:ext cx="5181600" cy="685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rtl="1">
              <a:defRPr/>
            </a:pPr>
            <a:r>
              <a:rPr lang="he-IL" b="1" dirty="0"/>
              <a:t>נשים לב שכאשר מבקשים מאיתנו לייצר מספר, אין ברשותנו את הפעולה:</a:t>
            </a:r>
            <a:r>
              <a:rPr lang="en-US" b="1" dirty="0"/>
              <a:t> </a:t>
            </a:r>
            <a:r>
              <a:rPr lang="he-IL" b="1" dirty="0"/>
              <a:t>"הצמד ספרה לימין המספר"...</a:t>
            </a:r>
            <a:endParaRPr lang="en-US" b="1" dirty="0"/>
          </a:p>
        </p:txBody>
      </p:sp>
      <p:sp>
        <p:nvSpPr>
          <p:cNvPr id="6" name="Rectangle 5"/>
          <p:cNvSpPr/>
          <p:nvPr/>
        </p:nvSpPr>
        <p:spPr bwMode="auto">
          <a:xfrm>
            <a:off x="533400" y="1219200"/>
            <a:ext cx="2590800" cy="1676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>
              <a:defRPr/>
            </a:pPr>
            <a:r>
              <a:rPr lang="he-IL" b="1" dirty="0">
                <a:latin typeface="Verdana" pitchFamily="34" charset="0"/>
              </a:rPr>
              <a:t>הרצה יבשה:</a:t>
            </a:r>
            <a:endParaRPr lang="en-US" b="1" dirty="0">
              <a:latin typeface="Verdana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09600" y="16002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newNum = 0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09600" y="19812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X = 123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09600" y="23622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temp = 123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09600" y="23622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temp = 12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09600" y="23622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temp = 1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09600" y="23622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temp = 0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09600" y="16002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newNum = 03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09600" y="16002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newNum = 032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09600" y="16002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newNum = 0321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9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5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6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54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5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6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7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8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9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73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4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5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83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84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5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96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97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98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2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03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04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12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3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14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4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5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6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30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1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32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9" grpId="1"/>
      <p:bldP spid="10" grpId="0"/>
      <p:bldP spid="10" grpId="1"/>
      <p:bldP spid="11" grpId="0"/>
      <p:bldP spid="11" grpId="1"/>
      <p:bldP spid="12" grpId="0"/>
      <p:bldP spid="13" grpId="0"/>
      <p:bldP spid="14" grpId="0"/>
      <p:bldP spid="15" grpId="0"/>
      <p:bldP spid="1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כאשר רוצים להוסיף ספרה מימין למספר, כלומר להכניס ספרת אחדות חדשה, יש לבצע את הפעולות הבאות:</a:t>
            </a:r>
          </a:p>
          <a:p>
            <a:pPr lvl="1"/>
            <a:r>
              <a:rPr lang="he-IL" dirty="0" smtClean="0"/>
              <a:t>הכפל את המספר פי 10 (כדי לייצר מקום לספרת האחדות החדשה)</a:t>
            </a:r>
          </a:p>
          <a:p>
            <a:pPr lvl="1"/>
            <a:r>
              <a:rPr lang="he-IL" dirty="0" smtClean="0"/>
              <a:t>הוסף את הספרה החדשה</a:t>
            </a:r>
          </a:p>
          <a:p>
            <a:pPr lvl="1"/>
            <a:endParaRPr lang="he-IL" dirty="0" smtClean="0"/>
          </a:p>
          <a:p>
            <a:r>
              <a:rPr lang="he-IL" dirty="0" smtClean="0"/>
              <a:t>דוגמא: עבור המספר 65 נרצה להוסיף את הספרה 3 מימין, כלומר כדי לייצר את מספר 653:</a:t>
            </a:r>
          </a:p>
          <a:p>
            <a:pPr lvl="1"/>
            <a:r>
              <a:rPr lang="en-US" dirty="0" smtClean="0"/>
              <a:t>65*10 = 650</a:t>
            </a:r>
            <a:endParaRPr lang="he-IL" dirty="0" smtClean="0"/>
          </a:p>
          <a:p>
            <a:pPr lvl="1"/>
            <a:r>
              <a:rPr lang="en-US" dirty="0" smtClean="0"/>
              <a:t>650 + 3 = 653 </a:t>
            </a:r>
          </a:p>
        </p:txBody>
      </p:sp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he-IL" smtClean="0"/>
              <a:t>הוספת ספרה מימין למספר</a:t>
            </a:r>
            <a:endParaRPr 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CFE466F3-EB53-4757-8FE4-F8ED7954E640}" type="slidenum">
              <a:rPr lang="he-IL" smtClean="0">
                <a:cs typeface="Arial" charset="0"/>
              </a:rPr>
              <a:pPr/>
              <a:t>14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he-IL" dirty="0" smtClean="0"/>
              <a:t>יצירת המספר </a:t>
            </a:r>
            <a:br>
              <a:rPr lang="he-IL" dirty="0" smtClean="0"/>
            </a:br>
            <a:r>
              <a:rPr lang="he-IL" dirty="0" smtClean="0"/>
              <a:t>ההופכי</a:t>
            </a:r>
            <a:r>
              <a:rPr lang="en-US" dirty="0" smtClean="0"/>
              <a:t> </a:t>
            </a:r>
            <a:r>
              <a:rPr lang="he-IL" dirty="0" smtClean="0"/>
              <a:t> - מתוקן</a:t>
            </a:r>
            <a:endParaRPr lang="en-US" dirty="0" smtClean="0"/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AF59FF75-6928-436B-8E0B-29374E3B4117}" type="slidenum">
              <a:rPr lang="he-IL" smtClean="0">
                <a:cs typeface="Arial" charset="0"/>
              </a:rPr>
              <a:pPr/>
              <a:t>15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  <p:pic>
        <p:nvPicPr>
          <p:cNvPr id="2662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304800"/>
            <a:ext cx="4114800" cy="646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smtClean="0"/>
              <a:t>הגדר </a:t>
            </a:r>
            <a:r>
              <a:rPr lang="en-US" smtClean="0"/>
              <a:t>newNum = 0</a:t>
            </a:r>
            <a:endParaRPr lang="he-IL" smtClean="0"/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smtClean="0"/>
              <a:t>קלוט מספר לתוך </a:t>
            </a:r>
            <a:r>
              <a:rPr lang="en-US" smtClean="0"/>
              <a:t>X</a:t>
            </a:r>
            <a:endParaRPr lang="he-IL" smtClean="0"/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smtClean="0"/>
              <a:t>הגדר </a:t>
            </a:r>
            <a:r>
              <a:rPr lang="en-US" smtClean="0"/>
              <a:t>temp = X</a:t>
            </a:r>
            <a:endParaRPr lang="he-IL" smtClean="0"/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smtClean="0"/>
              <a:t>כל עוד </a:t>
            </a:r>
            <a:r>
              <a:rPr lang="en-US" smtClean="0"/>
              <a:t>temp &gt; 0</a:t>
            </a:r>
            <a:r>
              <a:rPr lang="he-IL" smtClean="0"/>
              <a:t>:</a:t>
            </a:r>
          </a:p>
          <a:p>
            <a:pPr marL="914400" lvl="1" indent="-457200">
              <a:buClr>
                <a:srgbClr val="C00000"/>
              </a:buClr>
              <a:buFont typeface="Garamond" pitchFamily="18" charset="0"/>
              <a:buAutoNum type="alphaLcParenR"/>
            </a:pPr>
            <a:r>
              <a:rPr lang="he-IL" smtClean="0"/>
              <a:t>הכפל את הערך של </a:t>
            </a:r>
            <a:r>
              <a:rPr lang="en-US" smtClean="0"/>
              <a:t>newNum</a:t>
            </a:r>
            <a:r>
              <a:rPr lang="he-IL" smtClean="0"/>
              <a:t> פי 10</a:t>
            </a:r>
            <a:r>
              <a:rPr lang="en-US" smtClean="0"/>
              <a:t> </a:t>
            </a:r>
            <a:endParaRPr lang="he-IL" smtClean="0"/>
          </a:p>
          <a:p>
            <a:pPr marL="914400" lvl="1" indent="-457200">
              <a:buClr>
                <a:srgbClr val="C00000"/>
              </a:buClr>
              <a:buFont typeface="Garamond" pitchFamily="18" charset="0"/>
              <a:buAutoNum type="alphaLcParenR"/>
            </a:pPr>
            <a:r>
              <a:rPr lang="he-IL" smtClean="0"/>
              <a:t>תן ספרה ימנית מ- </a:t>
            </a:r>
            <a:r>
              <a:rPr lang="en-US" smtClean="0"/>
              <a:t>temp</a:t>
            </a:r>
            <a:r>
              <a:rPr lang="he-IL" smtClean="0"/>
              <a:t> והוסף אותה ל- </a:t>
            </a:r>
            <a:r>
              <a:rPr lang="en-US" smtClean="0"/>
              <a:t>newNum</a:t>
            </a:r>
            <a:endParaRPr lang="he-IL" smtClean="0"/>
          </a:p>
          <a:p>
            <a:pPr marL="914400" lvl="1" indent="-457200">
              <a:buClr>
                <a:srgbClr val="C00000"/>
              </a:buClr>
              <a:buFont typeface="Garamond" pitchFamily="18" charset="0"/>
              <a:buAutoNum type="alphaLcParenR"/>
            </a:pPr>
            <a:r>
              <a:rPr lang="he-IL" smtClean="0"/>
              <a:t>קצץ ספרה ימנית מ- </a:t>
            </a:r>
            <a:r>
              <a:rPr lang="en-US" smtClean="0"/>
              <a:t>temp</a:t>
            </a:r>
            <a:endParaRPr lang="he-IL" smtClean="0"/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smtClean="0"/>
              <a:t>הצג את </a:t>
            </a:r>
            <a:r>
              <a:rPr lang="en-US" smtClean="0"/>
              <a:t>newNum</a:t>
            </a:r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endParaRPr lang="en-US" smtClean="0"/>
          </a:p>
        </p:txBody>
      </p:sp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he-IL" smtClean="0"/>
              <a:t>ובכתיבה פורמאלית</a:t>
            </a:r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A9E286C1-6F81-4A57-8171-A2BCA7C4B755}" type="slidenum">
              <a:rPr lang="he-IL" smtClean="0">
                <a:cs typeface="Arial" charset="0"/>
              </a:rPr>
              <a:pPr/>
              <a:t>16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457200" y="1295400"/>
            <a:ext cx="2590800" cy="1676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>
              <a:defRPr/>
            </a:pPr>
            <a:r>
              <a:rPr lang="he-IL" b="1" dirty="0">
                <a:latin typeface="Verdana" pitchFamily="34" charset="0"/>
              </a:rPr>
              <a:t>הרצה יבשה:</a:t>
            </a:r>
            <a:endParaRPr lang="en-US" b="1" dirty="0">
              <a:latin typeface="Verdana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3400" y="16764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newNum = 0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33400" y="20574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X = 123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33400" y="24384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temp = 123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33400" y="24384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temp = 12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33400" y="24384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temp = 1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3400" y="24384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temp = 0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33400" y="16764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newNum = 3</a:t>
            </a:r>
            <a:r>
              <a:rPr lang="he-IL" sz="2000"/>
              <a:t>0</a:t>
            </a:r>
            <a:endParaRPr lang="en-US" sz="2000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33400" y="16764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newNum = 32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33400" y="16764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newNum = 321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33400" y="16764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newNum = 3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33400" y="16764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newNum = 32</a:t>
            </a:r>
            <a:r>
              <a:rPr lang="he-IL" sz="2000"/>
              <a:t>0</a:t>
            </a:r>
            <a:endParaRPr 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9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5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6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52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3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4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5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6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7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78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9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0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84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85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6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97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98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99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10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1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12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3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4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5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9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0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31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4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2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43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4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55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6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57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8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69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70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74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5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76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6" grpId="1"/>
      <p:bldP spid="6" grpId="2"/>
      <p:bldP spid="7" grpId="0"/>
      <p:bldP spid="8" grpId="0"/>
      <p:bldP spid="8" grpId="1"/>
      <p:bldP spid="9" grpId="0"/>
      <p:bldP spid="9" grpId="1"/>
      <p:bldP spid="10" grpId="0"/>
      <p:bldP spid="10" grpId="1"/>
      <p:bldP spid="11" grpId="0"/>
      <p:bldP spid="12" grpId="0"/>
      <p:bldP spid="12" grpId="1"/>
      <p:bldP spid="13" grpId="0"/>
      <p:bldP spid="14" grpId="0"/>
      <p:bldP spid="14" grpId="1"/>
      <p:bldP spid="15" grpId="0"/>
      <p:bldP spid="15" grpId="1"/>
      <p:bldP spid="15" grpId="2"/>
      <p:bldP spid="16" grpId="0"/>
      <p:bldP spid="1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sz="2800" dirty="0" smtClean="0"/>
              <a:t>כאשר מוסיפים ספרה משמאלו של מספר יש לקחת בחשבון איזה מיקום היא תופסת: אחדות / עשרות / מאות וכד'</a:t>
            </a:r>
          </a:p>
          <a:p>
            <a:endParaRPr lang="he-IL" sz="2800" dirty="0" smtClean="0"/>
          </a:p>
          <a:p>
            <a:r>
              <a:rPr lang="he-IL" sz="2800" dirty="0" smtClean="0"/>
              <a:t>דוגמא: אם רוצים למספר 47 להוסיף את הספרה 3 משמאלו, למעשה יש להוסיף את הערך 300</a:t>
            </a:r>
          </a:p>
          <a:p>
            <a:pPr lvl="1"/>
            <a:r>
              <a:rPr lang="en-US" sz="2400" dirty="0" smtClean="0"/>
              <a:t>47 + 300 = 347</a:t>
            </a:r>
          </a:p>
          <a:p>
            <a:pPr lvl="1"/>
            <a:r>
              <a:rPr lang="he-IL" sz="2400" dirty="0" smtClean="0"/>
              <a:t>אם נרצה להוסיף ספרה נוספת משמאל, היא כבר תהייה במיקום של האלפים</a:t>
            </a:r>
          </a:p>
        </p:txBody>
      </p:sp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he-IL" smtClean="0"/>
              <a:t>הוספת ספרות משמאל למספר</a:t>
            </a:r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90A83425-0CAE-449D-A6AC-5DE743FFC726}" type="slidenum">
              <a:rPr lang="he-IL" smtClean="0">
                <a:cs typeface="Arial" charset="0"/>
              </a:rPr>
              <a:pPr/>
              <a:t>17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smtClean="0"/>
              <a:t>נייצר את המספר 724 תוך כדי הוספת ספרות משמאלו: </a:t>
            </a:r>
          </a:p>
          <a:p>
            <a:pPr lvl="1"/>
            <a:r>
              <a:rPr lang="he-IL" smtClean="0"/>
              <a:t>4  </a:t>
            </a:r>
            <a:r>
              <a:rPr lang="he-IL" smtClean="0">
                <a:sym typeface="Wingdings" pitchFamily="2" charset="2"/>
              </a:rPr>
              <a:t>       2        7         </a:t>
            </a:r>
          </a:p>
          <a:p>
            <a:r>
              <a:rPr lang="he-IL" smtClean="0">
                <a:sym typeface="Wingdings" pitchFamily="2" charset="2"/>
              </a:rPr>
              <a:t>בהתחלה המספר יהיה 0</a:t>
            </a:r>
          </a:p>
          <a:p>
            <a:r>
              <a:rPr lang="he-IL" smtClean="0">
                <a:sym typeface="Wingdings" pitchFamily="2" charset="2"/>
              </a:rPr>
              <a:t>נוסיף למספר את הערך</a:t>
            </a:r>
            <a:r>
              <a:rPr lang="en-US" smtClean="0">
                <a:sym typeface="Wingdings" pitchFamily="2" charset="2"/>
              </a:rPr>
              <a:t> </a:t>
            </a:r>
            <a:r>
              <a:rPr lang="he-IL" smtClean="0">
                <a:sym typeface="Wingdings" pitchFamily="2" charset="2"/>
              </a:rPr>
              <a:t>4 </a:t>
            </a:r>
            <a:endParaRPr lang="en-US" smtClean="0">
              <a:sym typeface="Wingdings" pitchFamily="2" charset="2"/>
            </a:endParaRPr>
          </a:p>
          <a:p>
            <a:pPr lvl="1"/>
            <a:r>
              <a:rPr lang="en-US" smtClean="0">
                <a:sym typeface="Wingdings" pitchFamily="2" charset="2"/>
              </a:rPr>
              <a:t>4*10</a:t>
            </a:r>
            <a:r>
              <a:rPr lang="en-US" baseline="30000" smtClean="0">
                <a:sym typeface="Wingdings" pitchFamily="2" charset="2"/>
              </a:rPr>
              <a:t>0 </a:t>
            </a:r>
            <a:r>
              <a:rPr lang="en-US" smtClean="0">
                <a:sym typeface="Wingdings" pitchFamily="2" charset="2"/>
              </a:rPr>
              <a:t> =</a:t>
            </a:r>
            <a:r>
              <a:rPr lang="en-US" baseline="30000" smtClean="0">
                <a:sym typeface="Wingdings" pitchFamily="2" charset="2"/>
              </a:rPr>
              <a:t> </a:t>
            </a:r>
            <a:r>
              <a:rPr lang="en-US" smtClean="0">
                <a:sym typeface="Wingdings" pitchFamily="2" charset="2"/>
              </a:rPr>
              <a:t>4*1 = 4</a:t>
            </a:r>
            <a:endParaRPr lang="he-IL" smtClean="0">
              <a:sym typeface="Wingdings" pitchFamily="2" charset="2"/>
            </a:endParaRPr>
          </a:p>
          <a:p>
            <a:r>
              <a:rPr lang="he-IL" smtClean="0">
                <a:sym typeface="Wingdings" pitchFamily="2" charset="2"/>
              </a:rPr>
              <a:t>נוסיף למספר את הערך 20</a:t>
            </a:r>
            <a:endParaRPr lang="en-US" smtClean="0">
              <a:sym typeface="Wingdings" pitchFamily="2" charset="2"/>
            </a:endParaRPr>
          </a:p>
          <a:p>
            <a:pPr lvl="1"/>
            <a:r>
              <a:rPr lang="en-US" smtClean="0">
                <a:sym typeface="Wingdings" pitchFamily="2" charset="2"/>
              </a:rPr>
              <a:t>2*10</a:t>
            </a:r>
            <a:r>
              <a:rPr lang="en-US" baseline="30000" smtClean="0">
                <a:sym typeface="Wingdings" pitchFamily="2" charset="2"/>
              </a:rPr>
              <a:t>1 </a:t>
            </a:r>
            <a:r>
              <a:rPr lang="en-US" smtClean="0">
                <a:sym typeface="Wingdings" pitchFamily="2" charset="2"/>
              </a:rPr>
              <a:t> =</a:t>
            </a:r>
            <a:r>
              <a:rPr lang="en-US" baseline="30000" smtClean="0">
                <a:sym typeface="Wingdings" pitchFamily="2" charset="2"/>
              </a:rPr>
              <a:t> </a:t>
            </a:r>
            <a:r>
              <a:rPr lang="en-US" smtClean="0">
                <a:sym typeface="Wingdings" pitchFamily="2" charset="2"/>
              </a:rPr>
              <a:t>2*10 = 20</a:t>
            </a:r>
            <a:endParaRPr lang="he-IL" smtClean="0">
              <a:sym typeface="Wingdings" pitchFamily="2" charset="2"/>
            </a:endParaRPr>
          </a:p>
          <a:p>
            <a:r>
              <a:rPr lang="he-IL" smtClean="0">
                <a:sym typeface="Wingdings" pitchFamily="2" charset="2"/>
              </a:rPr>
              <a:t>נוסיף למספר את הערך 700</a:t>
            </a:r>
          </a:p>
          <a:p>
            <a:pPr lvl="1"/>
            <a:r>
              <a:rPr lang="en-US" smtClean="0">
                <a:sym typeface="Wingdings" pitchFamily="2" charset="2"/>
              </a:rPr>
              <a:t>7*10</a:t>
            </a:r>
            <a:r>
              <a:rPr lang="en-US" baseline="30000" smtClean="0">
                <a:sym typeface="Wingdings" pitchFamily="2" charset="2"/>
              </a:rPr>
              <a:t>2 </a:t>
            </a:r>
            <a:r>
              <a:rPr lang="en-US" smtClean="0">
                <a:sym typeface="Wingdings" pitchFamily="2" charset="2"/>
              </a:rPr>
              <a:t> =</a:t>
            </a:r>
            <a:r>
              <a:rPr lang="en-US" baseline="30000" smtClean="0">
                <a:sym typeface="Wingdings" pitchFamily="2" charset="2"/>
              </a:rPr>
              <a:t> </a:t>
            </a:r>
            <a:r>
              <a:rPr lang="en-US" smtClean="0">
                <a:sym typeface="Wingdings" pitchFamily="2" charset="2"/>
              </a:rPr>
              <a:t>7*100 = 700</a:t>
            </a:r>
            <a:endParaRPr lang="he-IL" smtClean="0">
              <a:sym typeface="Wingdings" pitchFamily="2" charset="2"/>
            </a:endParaRPr>
          </a:p>
          <a:p>
            <a:r>
              <a:rPr lang="he-IL" smtClean="0">
                <a:sym typeface="Wingdings" pitchFamily="2" charset="2"/>
              </a:rPr>
              <a:t>המספר המתקבל הוא 724</a:t>
            </a:r>
          </a:p>
          <a:p>
            <a:endParaRPr lang="en-US" smtClean="0"/>
          </a:p>
        </p:txBody>
      </p:sp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he-IL" sz="4000" smtClean="0"/>
              <a:t>הוספת ספרות משמאל למספר - </a:t>
            </a:r>
            <a:r>
              <a:rPr lang="he-IL" sz="3600" smtClean="0"/>
              <a:t>דוגמא</a:t>
            </a:r>
            <a:endParaRPr lang="en-US" sz="4000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907E69E8-7669-4585-8B9E-082BC0601B4C}" type="slidenum">
              <a:rPr lang="he-IL" smtClean="0">
                <a:cs typeface="Arial" charset="0"/>
              </a:rPr>
              <a:pPr/>
              <a:t>18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  <p:cxnSp>
        <p:nvCxnSpPr>
          <p:cNvPr id="29701" name="Straight Arrow Connector 5"/>
          <p:cNvCxnSpPr>
            <a:cxnSpLocks noChangeShapeType="1"/>
          </p:cNvCxnSpPr>
          <p:nvPr/>
        </p:nvCxnSpPr>
        <p:spPr bwMode="auto">
          <a:xfrm rot="10800000">
            <a:off x="7467600" y="1905001"/>
            <a:ext cx="457200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9702" name="Straight Arrow Connector 6"/>
          <p:cNvCxnSpPr>
            <a:cxnSpLocks noChangeShapeType="1"/>
          </p:cNvCxnSpPr>
          <p:nvPr/>
        </p:nvCxnSpPr>
        <p:spPr bwMode="auto">
          <a:xfrm rot="10800000">
            <a:off x="6553200" y="1905001"/>
            <a:ext cx="457200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9" name="Rectangle 8"/>
          <p:cNvSpPr/>
          <p:nvPr/>
        </p:nvSpPr>
        <p:spPr bwMode="auto">
          <a:xfrm>
            <a:off x="762000" y="2590800"/>
            <a:ext cx="2590800" cy="914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>
              <a:defRPr/>
            </a:pPr>
            <a:r>
              <a:rPr lang="he-IL" b="1" dirty="0">
                <a:latin typeface="Verdana" pitchFamily="34" charset="0"/>
              </a:rPr>
              <a:t>הרצה יבשה:</a:t>
            </a:r>
            <a:endParaRPr lang="en-US" b="1" dirty="0">
              <a:latin typeface="Verdana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09600" y="29718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he-IL" sz="2000"/>
              <a:t>המספר:  0</a:t>
            </a:r>
            <a:endParaRPr lang="en-US" sz="2000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09600" y="29718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he-IL" sz="2000"/>
              <a:t>המספר:  4</a:t>
            </a:r>
            <a:endParaRPr lang="en-US" sz="200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09600" y="29718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he-IL" sz="2000"/>
              <a:t>המספר:  24</a:t>
            </a:r>
            <a:endParaRPr lang="en-US" sz="2000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09600" y="29718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he-IL" sz="2000"/>
              <a:t>המספר:  724</a:t>
            </a:r>
            <a:endParaRPr lang="en-US" sz="2000"/>
          </a:p>
        </p:txBody>
      </p:sp>
      <p:sp>
        <p:nvSpPr>
          <p:cNvPr id="14" name="Rectangle 13"/>
          <p:cNvSpPr/>
          <p:nvPr/>
        </p:nvSpPr>
        <p:spPr bwMode="auto">
          <a:xfrm>
            <a:off x="381000" y="4800600"/>
            <a:ext cx="3657600" cy="9144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rtl="1">
              <a:defRPr/>
            </a:pPr>
            <a:r>
              <a:rPr lang="he-IL" b="1" dirty="0">
                <a:latin typeface="Verdana" pitchFamily="34" charset="0"/>
              </a:rPr>
              <a:t>ניתן לזהות את החוקיות שהוספת ספרה משמאל היא למעשה חזקה כלשהי של 10, שגדלה ב- 1 בכל פעם</a:t>
            </a:r>
            <a:endParaRPr lang="en-US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smtClean="0"/>
              <a:t>יש לקלוט מספר ולייצר מספר המכיל רק את הספרות שערכן זוגי</a:t>
            </a:r>
          </a:p>
          <a:p>
            <a:r>
              <a:rPr lang="he-IL" smtClean="0"/>
              <a:t>דוגמא: עבור המספר 123467 יווצר המספר 246</a:t>
            </a:r>
          </a:p>
          <a:p>
            <a:r>
              <a:rPr lang="he-IL" smtClean="0"/>
              <a:t>הכלים העומדים לרשותינו הן הפעולות:</a:t>
            </a:r>
            <a:r>
              <a:rPr lang="en-US" smtClean="0"/>
              <a:t> </a:t>
            </a:r>
            <a:endParaRPr lang="he-IL" smtClean="0"/>
          </a:p>
          <a:p>
            <a:pPr lvl="1"/>
            <a:r>
              <a:rPr lang="he-IL" smtClean="0"/>
              <a:t>"תן/קצץ ספרה ימנית" </a:t>
            </a:r>
          </a:p>
          <a:p>
            <a:pPr lvl="1"/>
            <a:r>
              <a:rPr lang="he-IL" smtClean="0"/>
              <a:t>פעולות חשבון</a:t>
            </a:r>
          </a:p>
          <a:p>
            <a:pPr lvl="1"/>
            <a:r>
              <a:rPr lang="he-IL" smtClean="0"/>
              <a:t>בדיקה האם ערך הוא זוגי</a:t>
            </a:r>
          </a:p>
          <a:p>
            <a:r>
              <a:rPr lang="he-IL" smtClean="0"/>
              <a:t>במקרה זה עלינו להוסיף ספרות משמאלו של המספר המיוצר</a:t>
            </a:r>
          </a:p>
          <a:p>
            <a:endParaRPr lang="en-US" smtClean="0"/>
          </a:p>
        </p:txBody>
      </p:sp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he-IL" smtClean="0"/>
              <a:t>יצירת מספר המכיל רק את הספרות הזוגיות</a:t>
            </a:r>
            <a:endParaRPr 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2714724D-A56B-4FD7-83F8-CAA65A27FF3E}" type="slidenum">
              <a:rPr lang="he-IL" smtClean="0">
                <a:cs typeface="Arial" charset="0"/>
              </a:rPr>
              <a:pPr/>
              <a:t>19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לולאות</a:t>
            </a:r>
          </a:p>
          <a:p>
            <a:r>
              <a:rPr lang="he-IL" dirty="0" smtClean="0"/>
              <a:t>הצגת הפתרון תרשים זרימה</a:t>
            </a:r>
          </a:p>
          <a:p>
            <a:r>
              <a:rPr lang="he-IL" dirty="0" smtClean="0"/>
              <a:t>כתיבת הפתרון בפסאודו-קוד</a:t>
            </a:r>
            <a:endParaRPr lang="en-US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>
            <a:normAutofit fontScale="77500" lnSpcReduction="20000"/>
          </a:bodyPr>
          <a:lstStyle/>
          <a:p>
            <a:pPr>
              <a:defRPr/>
            </a:pPr>
            <a:fld id="{5E91D000-7C9A-4EBC-A6A1-D2E0C0D7C357}" type="slidenum">
              <a:rPr lang="he-IL" sz="1400"/>
              <a:pPr>
                <a:defRPr/>
              </a:pPr>
              <a:t>2</a:t>
            </a:fld>
            <a:r>
              <a:rPr lang="he-IL" sz="1400" dirty="0"/>
              <a:t>   </a:t>
            </a:r>
          </a:p>
          <a:p>
            <a:pPr>
              <a:defRPr/>
            </a:pPr>
            <a:r>
              <a:rPr lang="he-IL" sz="1400" dirty="0"/>
              <a:t> </a:t>
            </a:r>
            <a:r>
              <a:rPr lang="en-US" sz="1400" dirty="0"/>
              <a:t>© </a:t>
            </a:r>
            <a:r>
              <a:rPr lang="en-US" sz="1400" dirty="0" err="1"/>
              <a:t>Keren</a:t>
            </a:r>
            <a:r>
              <a:rPr lang="en-US" sz="1400" dirty="0"/>
              <a:t> </a:t>
            </a:r>
            <a:r>
              <a:rPr lang="en-US" sz="1400" dirty="0" err="1"/>
              <a:t>Kalif</a:t>
            </a:r>
            <a:endParaRPr lang="en-US" sz="1400" dirty="0"/>
          </a:p>
          <a:p>
            <a:pPr>
              <a:defRPr/>
            </a:pPr>
            <a:endParaRPr lang="en-US" sz="1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e-IL" smtClean="0"/>
              <a:t>ביחידה זו נלמד: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49225"/>
            <a:ext cx="4648200" cy="670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rtl="0"/>
            <a:r>
              <a:rPr lang="he-IL" sz="3600" dirty="0" smtClean="0"/>
              <a:t>יצירת מספר המכיל רק </a:t>
            </a:r>
            <a:br>
              <a:rPr lang="he-IL" sz="3600" dirty="0" smtClean="0"/>
            </a:br>
            <a:r>
              <a:rPr lang="he-IL" sz="3600" dirty="0" smtClean="0"/>
              <a:t>את הספרות הזוגיות</a:t>
            </a:r>
            <a:endParaRPr lang="en-US" sz="3600" dirty="0" smtClean="0"/>
          </a:p>
        </p:txBody>
      </p:sp>
      <p:sp>
        <p:nvSpPr>
          <p:cNvPr id="31747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5E4D457F-6511-4FA8-9E25-274C3A601C38}" type="slidenum">
              <a:rPr lang="he-IL" smtClean="0">
                <a:cs typeface="Arial" charset="0"/>
              </a:rPr>
              <a:pPr/>
              <a:t>20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  <p:sp>
        <p:nvSpPr>
          <p:cNvPr id="7" name="Rectangular Callout 6"/>
          <p:cNvSpPr/>
          <p:nvPr/>
        </p:nvSpPr>
        <p:spPr bwMode="auto">
          <a:xfrm>
            <a:off x="228600" y="2971800"/>
            <a:ext cx="3657600" cy="381000"/>
          </a:xfrm>
          <a:prstGeom prst="wedgeRectCallout">
            <a:avLst>
              <a:gd name="adj1" fmla="val 114049"/>
              <a:gd name="adj2" fmla="val 181113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rtl="1">
              <a:defRPr/>
            </a:pPr>
            <a:r>
              <a:rPr lang="he-IL" b="1" dirty="0">
                <a:latin typeface="Verdana" pitchFamily="34" charset="0"/>
              </a:rPr>
              <a:t>ייצור הערך המתאים להוספה למספר</a:t>
            </a:r>
            <a:endParaRPr lang="en-US" b="1" dirty="0">
              <a:latin typeface="Verdana" pitchFamily="34" charset="0"/>
            </a:endParaRPr>
          </a:p>
        </p:txBody>
      </p:sp>
      <p:sp>
        <p:nvSpPr>
          <p:cNvPr id="8" name="Rectangular Callout 7"/>
          <p:cNvSpPr/>
          <p:nvPr/>
        </p:nvSpPr>
        <p:spPr bwMode="auto">
          <a:xfrm>
            <a:off x="990600" y="3657600"/>
            <a:ext cx="2895600" cy="914400"/>
          </a:xfrm>
          <a:prstGeom prst="wedgeRectCallout">
            <a:avLst>
              <a:gd name="adj1" fmla="val 139096"/>
              <a:gd name="adj2" fmla="val 37636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rtl="1">
              <a:defRPr/>
            </a:pPr>
            <a:r>
              <a:rPr lang="he-IL" b="1" dirty="0">
                <a:latin typeface="Verdana" pitchFamily="34" charset="0"/>
              </a:rPr>
              <a:t>נכפיל את </a:t>
            </a:r>
            <a:r>
              <a:rPr lang="en-US" b="1" dirty="0">
                <a:latin typeface="Verdana" pitchFamily="34" charset="0"/>
              </a:rPr>
              <a:t>location</a:t>
            </a:r>
            <a:r>
              <a:rPr lang="he-IL" b="1" dirty="0">
                <a:latin typeface="Verdana" pitchFamily="34" charset="0"/>
              </a:rPr>
              <a:t> רק במידה והוספנו ספרה, כהכנת התשתית לספרה הבאה</a:t>
            </a:r>
            <a:endParaRPr lang="en-US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smtClean="0"/>
              <a:t>הגדר </a:t>
            </a:r>
            <a:r>
              <a:rPr lang="en-US" smtClean="0"/>
              <a:t>location=1, newNum=0</a:t>
            </a:r>
            <a:endParaRPr lang="he-IL" smtClean="0"/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smtClean="0"/>
              <a:t>קלוט ערך לתוך </a:t>
            </a:r>
            <a:r>
              <a:rPr lang="en-US" smtClean="0"/>
              <a:t>X</a:t>
            </a:r>
            <a:endParaRPr lang="he-IL" smtClean="0"/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smtClean="0"/>
              <a:t>הגדר </a:t>
            </a:r>
            <a:r>
              <a:rPr lang="en-US" smtClean="0"/>
              <a:t>temp=X</a:t>
            </a:r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smtClean="0"/>
              <a:t>כל עוד </a:t>
            </a:r>
            <a:r>
              <a:rPr lang="en-US" smtClean="0"/>
              <a:t>temp &gt; 0</a:t>
            </a:r>
            <a:r>
              <a:rPr lang="he-IL" smtClean="0"/>
              <a:t>:</a:t>
            </a:r>
          </a:p>
          <a:p>
            <a:pPr marL="914400" lvl="1" indent="-457200">
              <a:buClr>
                <a:srgbClr val="C00000"/>
              </a:buClr>
              <a:buFont typeface="Garamond" pitchFamily="18" charset="0"/>
              <a:buAutoNum type="alphaLcParenR"/>
            </a:pPr>
            <a:r>
              <a:rPr lang="he-IL" smtClean="0"/>
              <a:t>תן ספרה ימנית של </a:t>
            </a:r>
            <a:r>
              <a:rPr lang="en-US" smtClean="0"/>
              <a:t>temp</a:t>
            </a:r>
            <a:r>
              <a:rPr lang="he-IL" smtClean="0"/>
              <a:t>, ואם זוגית בצע:</a:t>
            </a:r>
          </a:p>
          <a:p>
            <a:pPr marL="1255713" lvl="2" indent="-341313">
              <a:buClr>
                <a:srgbClr val="C00000"/>
              </a:buClr>
              <a:buFont typeface="Garamond" pitchFamily="18" charset="0"/>
              <a:buAutoNum type="romanLcPeriod"/>
            </a:pPr>
            <a:r>
              <a:rPr lang="he-IL" smtClean="0"/>
              <a:t>הכפל את הספרה פי </a:t>
            </a:r>
            <a:r>
              <a:rPr lang="en-US" smtClean="0"/>
              <a:t>location</a:t>
            </a:r>
            <a:r>
              <a:rPr lang="he-IL" smtClean="0"/>
              <a:t> והוסף אותה ל- </a:t>
            </a:r>
            <a:r>
              <a:rPr lang="en-US" smtClean="0"/>
              <a:t>newNum</a:t>
            </a:r>
            <a:endParaRPr lang="he-IL" smtClean="0"/>
          </a:p>
          <a:p>
            <a:pPr marL="1255713" lvl="2" indent="-341313">
              <a:buClr>
                <a:srgbClr val="C00000"/>
              </a:buClr>
              <a:buFont typeface="Garamond" pitchFamily="18" charset="0"/>
              <a:buAutoNum type="romanLcPeriod"/>
            </a:pPr>
            <a:r>
              <a:rPr lang="he-IL" smtClean="0"/>
              <a:t>הכפל </a:t>
            </a:r>
            <a:r>
              <a:rPr lang="en-US" smtClean="0"/>
              <a:t>location</a:t>
            </a:r>
            <a:r>
              <a:rPr lang="he-IL" smtClean="0"/>
              <a:t> פי 10</a:t>
            </a:r>
          </a:p>
          <a:p>
            <a:pPr marL="914400" lvl="1" indent="-457200">
              <a:buClr>
                <a:srgbClr val="C00000"/>
              </a:buClr>
              <a:buFont typeface="Garamond" pitchFamily="18" charset="0"/>
              <a:buAutoNum type="alphaLcParenR"/>
            </a:pPr>
            <a:r>
              <a:rPr lang="he-IL" smtClean="0"/>
              <a:t>קצץ ספרה ימנית מ- </a:t>
            </a:r>
            <a:r>
              <a:rPr lang="en-US" smtClean="0"/>
              <a:t>temp</a:t>
            </a:r>
            <a:endParaRPr lang="he-IL" smtClean="0"/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smtClean="0"/>
              <a:t>הצג את </a:t>
            </a:r>
            <a:r>
              <a:rPr lang="en-US" smtClean="0"/>
              <a:t>newNum</a:t>
            </a:r>
          </a:p>
        </p:txBody>
      </p:sp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he-IL" smtClean="0"/>
              <a:t>ובכתיבה פורמאלית</a:t>
            </a:r>
            <a:endParaRPr 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21B2FA8D-21CB-47EB-B42E-E40F1F68ED3C}" type="slidenum">
              <a:rPr lang="he-IL" smtClean="0">
                <a:cs typeface="Arial" charset="0"/>
              </a:rPr>
              <a:pPr/>
              <a:t>21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81000" y="1143000"/>
            <a:ext cx="2590800" cy="1981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>
              <a:defRPr/>
            </a:pPr>
            <a:r>
              <a:rPr lang="he-IL" b="1" dirty="0">
                <a:latin typeface="Verdana" pitchFamily="34" charset="0"/>
              </a:rPr>
              <a:t>הרצה יבשה:</a:t>
            </a:r>
            <a:endParaRPr lang="en-US" b="1" dirty="0">
              <a:latin typeface="Verdana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57200" y="19050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location = 1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57200" y="22860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X = 258 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57200" y="15240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newNum = 0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57200" y="264795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temp = 258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57200" y="15240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newNum = 8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57200" y="15240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newNum = 28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57200" y="19050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location = 10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57200" y="1905000"/>
            <a:ext cx="1828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location = 100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57200" y="264795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temp = 25 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57200" y="264795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temp = 2 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57200" y="26670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temp = 0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1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7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6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7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8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76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7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8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89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90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91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95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96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97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1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02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03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14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5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16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0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1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2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6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7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8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39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40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1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9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0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51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2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63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4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8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69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70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3" grpId="0"/>
      <p:bldP spid="14" grpId="0"/>
      <p:bldP spid="14" grpId="1"/>
      <p:bldP spid="15" grpId="0"/>
      <p:bldP spid="15" grpId="1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219200"/>
            <a:ext cx="8915400" cy="5334000"/>
          </a:xfrm>
        </p:spPr>
        <p:txBody>
          <a:bodyPr/>
          <a:lstStyle/>
          <a:p>
            <a:r>
              <a:rPr lang="he-IL" dirty="0" smtClean="0"/>
              <a:t>יש לקלוט 2 מספרים הזהים בכמות הספרות שלהם, ולייצר מספר חדש כך שהספרות בו הם מיזוג הספרות של שני המספרים:</a:t>
            </a:r>
          </a:p>
          <a:p>
            <a:pPr lvl="1"/>
            <a:r>
              <a:rPr lang="he-IL" dirty="0" smtClean="0"/>
              <a:t>ספרה ראשונה (משמאל) מהמספר הראשון וספרה שניה מהמספר השני</a:t>
            </a:r>
          </a:p>
          <a:p>
            <a:pPr lvl="1"/>
            <a:r>
              <a:rPr lang="he-IL" dirty="0" smtClean="0"/>
              <a:t>ספרה שלישית מהמספר הראשון וספרה רביעית מהמספר השני</a:t>
            </a:r>
          </a:p>
          <a:p>
            <a:pPr lvl="1"/>
            <a:r>
              <a:rPr lang="he-IL" dirty="0" smtClean="0"/>
              <a:t>וכו'</a:t>
            </a:r>
          </a:p>
          <a:p>
            <a:pPr lvl="1"/>
            <a:endParaRPr lang="he-IL" dirty="0" smtClean="0"/>
          </a:p>
          <a:p>
            <a:r>
              <a:rPr lang="he-IL" dirty="0" smtClean="0"/>
              <a:t>דוגמא:</a:t>
            </a:r>
          </a:p>
          <a:p>
            <a:pPr lvl="1"/>
            <a:r>
              <a:rPr lang="he-IL" dirty="0" smtClean="0"/>
              <a:t>עבור המספרים 37  ו- 81  יש לייצר את המספר 3871</a:t>
            </a:r>
          </a:p>
          <a:p>
            <a:pPr lvl="1"/>
            <a:endParaRPr lang="he-IL" dirty="0" smtClean="0"/>
          </a:p>
          <a:p>
            <a:r>
              <a:rPr lang="he-IL" u="sng" dirty="0" smtClean="0"/>
              <a:t>אסטרטגיית הפעולה:</a:t>
            </a:r>
            <a:r>
              <a:rPr lang="he-IL" dirty="0" smtClean="0"/>
              <a:t> מאחר וניתן לבודד ספרות מימין לשמאל, בניית המספר החדש תתבסס על הוספת ספרות משמאל, כאשר מתחילים דווקא מהמספר השני</a:t>
            </a: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 smtClean="0"/>
              <a:t>מיזוג ספרות של שני מספרים זהים באורכם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22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rtl="0"/>
            <a:r>
              <a:rPr lang="he-IL" dirty="0" smtClean="0"/>
              <a:t>תרשים זרימה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23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228600"/>
            <a:ext cx="3876675" cy="6532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-228600" y="1447800"/>
            <a:ext cx="9448800" cy="5334000"/>
          </a:xfrm>
        </p:spPr>
        <p:txBody>
          <a:bodyPr/>
          <a:lstStyle/>
          <a:p>
            <a:pPr marL="623887" indent="-514350">
              <a:buFont typeface="+mj-lt"/>
              <a:buAutoNum type="arabicPeriod"/>
            </a:pPr>
            <a:r>
              <a:rPr lang="he-IL" dirty="0" smtClean="0"/>
              <a:t>קלוט מספר ל- </a:t>
            </a:r>
            <a:r>
              <a:rPr lang="en-US" dirty="0" smtClean="0"/>
              <a:t>num1</a:t>
            </a:r>
            <a:endParaRPr lang="he-IL" dirty="0" smtClean="0"/>
          </a:p>
          <a:p>
            <a:pPr marL="623887" indent="-514350">
              <a:buFont typeface="+mj-lt"/>
              <a:buAutoNum type="arabicPeriod"/>
            </a:pPr>
            <a:r>
              <a:rPr lang="he-IL" dirty="0" smtClean="0"/>
              <a:t>קלוט מספר ל- </a:t>
            </a:r>
            <a:r>
              <a:rPr lang="en-US" dirty="0" smtClean="0"/>
              <a:t>num2</a:t>
            </a:r>
            <a:endParaRPr lang="he-IL" dirty="0" smtClean="0"/>
          </a:p>
          <a:p>
            <a:pPr marL="623887" indent="-514350">
              <a:buFont typeface="+mj-lt"/>
              <a:buAutoNum type="arabicPeriod"/>
            </a:pPr>
            <a:r>
              <a:rPr lang="he-IL" dirty="0" smtClean="0"/>
              <a:t>הגדר </a:t>
            </a:r>
            <a:r>
              <a:rPr lang="en-US" dirty="0" err="1" smtClean="0"/>
              <a:t>newNum</a:t>
            </a:r>
            <a:r>
              <a:rPr lang="en-US" dirty="0" smtClean="0"/>
              <a:t>=0</a:t>
            </a:r>
            <a:endParaRPr lang="he-IL" dirty="0" smtClean="0"/>
          </a:p>
          <a:p>
            <a:pPr marL="623887" indent="-514350">
              <a:buFont typeface="+mj-lt"/>
              <a:buAutoNum type="arabicPeriod"/>
            </a:pPr>
            <a:r>
              <a:rPr lang="he-IL" dirty="0" smtClean="0"/>
              <a:t>הגדר </a:t>
            </a:r>
            <a:r>
              <a:rPr lang="en-US" dirty="0" smtClean="0"/>
              <a:t>location=1</a:t>
            </a:r>
            <a:endParaRPr lang="he-IL" dirty="0" smtClean="0"/>
          </a:p>
          <a:p>
            <a:pPr marL="623887" indent="-514350">
              <a:buFont typeface="+mj-lt"/>
              <a:buAutoNum type="arabicPeriod"/>
            </a:pPr>
            <a:r>
              <a:rPr lang="he-IL" dirty="0" smtClean="0"/>
              <a:t>כל עוד </a:t>
            </a:r>
            <a:r>
              <a:rPr lang="en-US" dirty="0" smtClean="0"/>
              <a:t>num2 &gt; 0</a:t>
            </a:r>
            <a:r>
              <a:rPr lang="he-IL" dirty="0" smtClean="0"/>
              <a:t>:</a:t>
            </a:r>
          </a:p>
          <a:p>
            <a:pPr marL="849313" lvl="1" indent="-457200">
              <a:buFont typeface="+mj-lt"/>
              <a:buAutoNum type="alphaLcParenR"/>
            </a:pPr>
            <a:r>
              <a:rPr lang="he-IL" dirty="0" smtClean="0"/>
              <a:t>בודד ספרה ימנית מ- </a:t>
            </a:r>
            <a:r>
              <a:rPr lang="en-US" dirty="0" smtClean="0"/>
              <a:t>num2</a:t>
            </a:r>
            <a:r>
              <a:rPr lang="he-IL" dirty="0" smtClean="0"/>
              <a:t>, הכפל אותה ב- </a:t>
            </a:r>
            <a:r>
              <a:rPr lang="en-US" dirty="0" smtClean="0"/>
              <a:t>location</a:t>
            </a:r>
            <a:r>
              <a:rPr lang="he-IL" dirty="0" smtClean="0"/>
              <a:t> והוסף ל- </a:t>
            </a:r>
            <a:r>
              <a:rPr lang="en-US" dirty="0" err="1" smtClean="0"/>
              <a:t>newNum</a:t>
            </a:r>
            <a:endParaRPr lang="he-IL" dirty="0" smtClean="0"/>
          </a:p>
          <a:p>
            <a:pPr marL="849313" lvl="1" indent="-457200">
              <a:buFont typeface="+mj-lt"/>
              <a:buAutoNum type="alphaLcParenR"/>
            </a:pPr>
            <a:r>
              <a:rPr lang="he-IL" dirty="0" smtClean="0"/>
              <a:t>הכפל את </a:t>
            </a:r>
            <a:r>
              <a:rPr lang="en-US" dirty="0" smtClean="0"/>
              <a:t>location</a:t>
            </a:r>
            <a:r>
              <a:rPr lang="he-IL" dirty="0" smtClean="0"/>
              <a:t> פי 10</a:t>
            </a:r>
          </a:p>
          <a:p>
            <a:pPr marL="849313" lvl="1" indent="-457200">
              <a:buFont typeface="+mj-lt"/>
              <a:buAutoNum type="alphaLcParenR"/>
            </a:pPr>
            <a:r>
              <a:rPr lang="he-IL" dirty="0" smtClean="0"/>
              <a:t>בודד ספרה ימנית מ- </a:t>
            </a:r>
            <a:r>
              <a:rPr lang="en-US" dirty="0" smtClean="0"/>
              <a:t>num1</a:t>
            </a:r>
            <a:r>
              <a:rPr lang="he-IL" dirty="0" smtClean="0"/>
              <a:t>, הכפל אותה ב- </a:t>
            </a:r>
            <a:r>
              <a:rPr lang="en-US" dirty="0" smtClean="0"/>
              <a:t>location</a:t>
            </a:r>
            <a:r>
              <a:rPr lang="he-IL" dirty="0" smtClean="0"/>
              <a:t> והוסף ל- </a:t>
            </a:r>
            <a:r>
              <a:rPr lang="en-US" dirty="0" err="1" smtClean="0"/>
              <a:t>newNum</a:t>
            </a:r>
            <a:endParaRPr lang="he-IL" dirty="0" smtClean="0"/>
          </a:p>
          <a:p>
            <a:pPr marL="849313" lvl="1" indent="-457200">
              <a:buFont typeface="+mj-lt"/>
              <a:buAutoNum type="alphaLcParenR"/>
            </a:pPr>
            <a:r>
              <a:rPr lang="he-IL" dirty="0" smtClean="0"/>
              <a:t>הכפל את </a:t>
            </a:r>
            <a:r>
              <a:rPr lang="en-US" dirty="0" smtClean="0"/>
              <a:t>location</a:t>
            </a:r>
            <a:r>
              <a:rPr lang="he-IL" dirty="0" smtClean="0"/>
              <a:t> פי 10</a:t>
            </a:r>
          </a:p>
          <a:p>
            <a:pPr marL="849313" lvl="1" indent="-457200">
              <a:buFont typeface="+mj-lt"/>
              <a:buAutoNum type="alphaLcParenR"/>
            </a:pPr>
            <a:r>
              <a:rPr lang="he-IL" dirty="0" smtClean="0"/>
              <a:t>קצץ ספרה ימנית מ- </a:t>
            </a:r>
            <a:r>
              <a:rPr lang="en-US" dirty="0" smtClean="0"/>
              <a:t>num2</a:t>
            </a:r>
            <a:endParaRPr lang="he-IL" dirty="0" smtClean="0"/>
          </a:p>
          <a:p>
            <a:pPr marL="849313" lvl="1" indent="-457200">
              <a:buFont typeface="+mj-lt"/>
              <a:buAutoNum type="alphaLcParenR"/>
            </a:pPr>
            <a:r>
              <a:rPr lang="he-IL" dirty="0" smtClean="0"/>
              <a:t>קצץ ספרה ימנית מ- </a:t>
            </a:r>
            <a:r>
              <a:rPr lang="en-US" dirty="0" smtClean="0"/>
              <a:t>num1</a:t>
            </a:r>
            <a:endParaRPr lang="he-IL" dirty="0" smtClean="0"/>
          </a:p>
          <a:p>
            <a:pPr marL="623887" indent="-514350">
              <a:buFont typeface="+mj-lt"/>
              <a:buAutoNum type="arabicPeriod"/>
            </a:pPr>
            <a:r>
              <a:rPr lang="he-IL" dirty="0" smtClean="0"/>
              <a:t>הצג את </a:t>
            </a:r>
            <a:r>
              <a:rPr lang="en-US" dirty="0" err="1" smtClean="0"/>
              <a:t>newNum</a:t>
            </a:r>
            <a:endParaRPr lang="en-US" dirty="0" smtClean="0"/>
          </a:p>
          <a:p>
            <a:pPr marL="849313" lvl="1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 smtClean="0"/>
              <a:t>ובכתיבה פורמאלית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24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381000" y="1143000"/>
            <a:ext cx="2590800" cy="1981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>
              <a:defRPr/>
            </a:pPr>
            <a:r>
              <a:rPr lang="he-IL" b="1" dirty="0">
                <a:latin typeface="Verdana" pitchFamily="34" charset="0"/>
              </a:rPr>
              <a:t>הרצה יבשה:</a:t>
            </a:r>
            <a:endParaRPr lang="en-US" b="1" dirty="0">
              <a:latin typeface="Verdana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57200" y="22860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smtClean="0"/>
              <a:t>num1  = 37</a:t>
            </a:r>
            <a:endParaRPr lang="en-US" sz="2000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57200" y="15240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err="1"/>
              <a:t>newNum</a:t>
            </a:r>
            <a:r>
              <a:rPr lang="en-US" sz="2000" dirty="0"/>
              <a:t> = </a:t>
            </a:r>
            <a:r>
              <a:rPr lang="he-IL" sz="2000" dirty="0" smtClean="0"/>
              <a:t>0</a:t>
            </a:r>
            <a:endParaRPr lang="en-US" sz="2000" dirty="0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57200" y="1905000"/>
            <a:ext cx="1828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/>
              <a:t>location = </a:t>
            </a:r>
            <a:r>
              <a:rPr lang="he-IL" sz="2000" dirty="0" smtClean="0"/>
              <a:t>1</a:t>
            </a:r>
            <a:endParaRPr lang="en-US" sz="2000" dirty="0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57200" y="26670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smtClean="0"/>
              <a:t>num2  = 81</a:t>
            </a:r>
            <a:endParaRPr lang="en-US" sz="2000" dirty="0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57200" y="15240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err="1"/>
              <a:t>newNum</a:t>
            </a:r>
            <a:r>
              <a:rPr lang="en-US" sz="2000" dirty="0"/>
              <a:t> = </a:t>
            </a:r>
            <a:r>
              <a:rPr lang="en-US" sz="2000" dirty="0" smtClean="0"/>
              <a:t>1</a:t>
            </a:r>
            <a:endParaRPr lang="en-US" sz="2000" dirty="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57200" y="150495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err="1"/>
              <a:t>newNum</a:t>
            </a:r>
            <a:r>
              <a:rPr lang="en-US" sz="2000" dirty="0"/>
              <a:t> = </a:t>
            </a:r>
            <a:r>
              <a:rPr lang="en-US" sz="2000" dirty="0" smtClean="0"/>
              <a:t>71</a:t>
            </a:r>
            <a:endParaRPr lang="en-US" sz="2000" dirty="0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57200" y="1905000"/>
            <a:ext cx="1828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/>
              <a:t>location = </a:t>
            </a:r>
            <a:r>
              <a:rPr lang="he-IL" sz="2000" dirty="0" smtClean="0"/>
              <a:t>1</a:t>
            </a:r>
            <a:r>
              <a:rPr lang="en-US" sz="2000" dirty="0" smtClean="0"/>
              <a:t>0</a:t>
            </a:r>
            <a:endParaRPr lang="en-US" sz="2000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57200" y="150495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err="1"/>
              <a:t>newNum</a:t>
            </a:r>
            <a:r>
              <a:rPr lang="en-US" sz="2000" dirty="0"/>
              <a:t> = </a:t>
            </a:r>
            <a:r>
              <a:rPr lang="en-US" sz="2000" dirty="0" smtClean="0"/>
              <a:t>871</a:t>
            </a:r>
            <a:endParaRPr lang="en-US" sz="2000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57200" y="150495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err="1"/>
              <a:t>newNum</a:t>
            </a:r>
            <a:r>
              <a:rPr lang="en-US" sz="2000" dirty="0"/>
              <a:t> = </a:t>
            </a:r>
            <a:r>
              <a:rPr lang="en-US" sz="2000" dirty="0" smtClean="0"/>
              <a:t>3871</a:t>
            </a:r>
            <a:endParaRPr lang="en-US" sz="2000" dirty="0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57200" y="1905000"/>
            <a:ext cx="1828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/>
              <a:t>location = </a:t>
            </a:r>
            <a:r>
              <a:rPr lang="he-IL" sz="2000" dirty="0" smtClean="0"/>
              <a:t>1</a:t>
            </a:r>
            <a:r>
              <a:rPr lang="en-US" sz="2000" dirty="0" smtClean="0"/>
              <a:t>00</a:t>
            </a:r>
            <a:endParaRPr lang="en-US" sz="2000" dirty="0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57200" y="22860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smtClean="0"/>
              <a:t>num1  = 3</a:t>
            </a:r>
            <a:endParaRPr lang="en-US" sz="2000" dirty="0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57200" y="22860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smtClean="0"/>
              <a:t>num1  = 0</a:t>
            </a:r>
            <a:endParaRPr lang="en-US" sz="2000" dirty="0"/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57200" y="26670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smtClean="0"/>
              <a:t>num2  = 8</a:t>
            </a:r>
            <a:endParaRPr lang="en-US" sz="2000" dirty="0"/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57200" y="26670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smtClean="0"/>
              <a:t>num2  = 0</a:t>
            </a:r>
            <a:endParaRPr lang="en-US" sz="2000" dirty="0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457200" y="1905000"/>
            <a:ext cx="2133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/>
              <a:t>location = </a:t>
            </a:r>
            <a:r>
              <a:rPr lang="he-IL" sz="2000" dirty="0" smtClean="0"/>
              <a:t>1</a:t>
            </a:r>
            <a:r>
              <a:rPr lang="en-US" sz="2000" dirty="0" smtClean="0"/>
              <a:t>000</a:t>
            </a:r>
            <a:endParaRPr lang="en-US" sz="2000" dirty="0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57200" y="1905000"/>
            <a:ext cx="2133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/>
              <a:t>location = </a:t>
            </a:r>
            <a:r>
              <a:rPr lang="he-IL" sz="2000" dirty="0" smtClean="0"/>
              <a:t>1</a:t>
            </a:r>
            <a:r>
              <a:rPr lang="en-US" sz="2000" dirty="0" smtClean="0"/>
              <a:t>0000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5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0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1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2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9" dur="indefinite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0" dur="indefinite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1" dur="indefinite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81" dur="indefinite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82" dur="indefinite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3" dur="indefinite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90" dur="indefinite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91" dur="indefinite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92" dur="indefinite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2" dur="indefinite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03" dur="indefinite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04" dur="indefinite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14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5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16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0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1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2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32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3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34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1" dur="indefinite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42" dur="indefinite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3" dur="indefinite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53" dur="indefinite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4" dur="indefinite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55" dur="indefinite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2" dur="indefinite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63" dur="indefinite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4" dur="indefinite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74" dur="indefinite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5" dur="indefinite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76" dur="indefinite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6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87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8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92" dur="indefinite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3" dur="indefinite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94" dur="indefinite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10" grpId="0"/>
      <p:bldP spid="10" grpId="1"/>
      <p:bldP spid="11" grpId="0"/>
      <p:bldP spid="11" grpId="1"/>
      <p:bldP spid="12" grpId="0"/>
      <p:bldP spid="12" grpId="1"/>
      <p:bldP spid="13" grpId="0"/>
      <p:bldP spid="14" grpId="0"/>
      <p:bldP spid="14" grpId="1"/>
      <p:bldP spid="15" grpId="0"/>
      <p:bldP spid="15" grpId="1"/>
      <p:bldP spid="16" grpId="0"/>
      <p:bldP spid="17" grpId="0"/>
      <p:bldP spid="17" grpId="1"/>
      <p:bldP spid="18" grpId="0"/>
      <p:bldP spid="19" grpId="0"/>
      <p:bldP spid="19" grpId="1"/>
      <p:bldP spid="20" grpId="0"/>
      <p:bldP spid="21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קלוט מהמשתמש מספר והצג את הספרה הגדולה ביותר.</a:t>
            </a:r>
          </a:p>
          <a:p>
            <a:endParaRPr lang="he-IL" dirty="0" smtClean="0"/>
          </a:p>
          <a:p>
            <a:r>
              <a:rPr lang="he-IL" dirty="0" smtClean="0"/>
              <a:t>דוגמאות:</a:t>
            </a:r>
          </a:p>
          <a:p>
            <a:pPr lvl="1"/>
            <a:r>
              <a:rPr lang="he-IL" dirty="0" smtClean="0"/>
              <a:t>עבור 1234 יוצג 4</a:t>
            </a:r>
          </a:p>
          <a:p>
            <a:pPr lvl="1"/>
            <a:r>
              <a:rPr lang="he-IL" dirty="0" smtClean="0"/>
              <a:t>עבור 8997 יוצג 9</a:t>
            </a:r>
          </a:p>
          <a:p>
            <a:pPr lvl="1"/>
            <a:r>
              <a:rPr lang="he-IL" dirty="0" smtClean="0"/>
              <a:t>עבור 1212 יוצג 2</a:t>
            </a:r>
          </a:p>
          <a:p>
            <a:pPr lvl="1"/>
            <a:endParaRPr lang="he-IL" dirty="0" smtClean="0"/>
          </a:p>
          <a:p>
            <a:r>
              <a:rPr lang="he-IL" dirty="0" smtClean="0"/>
              <a:t>אסטרטגיית הפעולה: נאתחל את המקסימום עם ערך הספרה הראשונה (הימנית) ונבודד כל פעם ספרה אחרת. אם הספרה הנוכחית גדולה מהספרה המקסימלית שראינו עד כה, נעדכן אותה.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 smtClean="0"/>
              <a:t>מציאת הספרה הגדולה ביותר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25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26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503238"/>
            <a:ext cx="8610600" cy="715962"/>
          </a:xfrm>
        </p:spPr>
        <p:txBody>
          <a:bodyPr>
            <a:normAutofit fontScale="90000"/>
          </a:bodyPr>
          <a:lstStyle/>
          <a:p>
            <a:pPr algn="l" rtl="0"/>
            <a:r>
              <a:rPr lang="he-IL" dirty="0" smtClean="0"/>
              <a:t>תרשים זרימה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52400"/>
            <a:ext cx="4648200" cy="668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3887" indent="-514350">
              <a:buFont typeface="+mj-lt"/>
              <a:buAutoNum type="arabicPeriod"/>
            </a:pPr>
            <a:r>
              <a:rPr lang="he-IL" dirty="0" smtClean="0"/>
              <a:t>קלוט מהמשתמש מספר לתוך </a:t>
            </a:r>
            <a:r>
              <a:rPr lang="en-US" dirty="0" smtClean="0"/>
              <a:t>num</a:t>
            </a:r>
            <a:endParaRPr lang="he-IL" dirty="0" smtClean="0"/>
          </a:p>
          <a:p>
            <a:pPr marL="623887" indent="-514350">
              <a:buFont typeface="+mj-lt"/>
              <a:buAutoNum type="arabicPeriod"/>
            </a:pPr>
            <a:r>
              <a:rPr lang="he-IL" dirty="0" smtClean="0"/>
              <a:t>הגדר את </a:t>
            </a:r>
            <a:r>
              <a:rPr lang="en-US" dirty="0" err="1" smtClean="0"/>
              <a:t>maxDigit</a:t>
            </a:r>
            <a:r>
              <a:rPr lang="he-IL" dirty="0" smtClean="0"/>
              <a:t> ואתחל אותה בספרה הימנית של </a:t>
            </a:r>
            <a:r>
              <a:rPr lang="en-US" dirty="0" smtClean="0"/>
              <a:t>num</a:t>
            </a:r>
            <a:endParaRPr lang="he-IL" dirty="0" smtClean="0"/>
          </a:p>
          <a:p>
            <a:pPr marL="623887" indent="-514350">
              <a:buFont typeface="+mj-lt"/>
              <a:buAutoNum type="arabicPeriod"/>
            </a:pPr>
            <a:r>
              <a:rPr lang="he-IL" dirty="0" smtClean="0"/>
              <a:t>קצץ ספרה ימנית מ- </a:t>
            </a:r>
            <a:r>
              <a:rPr lang="en-US" dirty="0" smtClean="0"/>
              <a:t>num</a:t>
            </a:r>
            <a:endParaRPr lang="he-IL" dirty="0" smtClean="0"/>
          </a:p>
          <a:p>
            <a:pPr marL="623887" indent="-514350">
              <a:buFont typeface="+mj-lt"/>
              <a:buAutoNum type="arabicPeriod"/>
            </a:pPr>
            <a:r>
              <a:rPr lang="he-IL" dirty="0" smtClean="0"/>
              <a:t>כל עוד נותרו ב- </a:t>
            </a:r>
            <a:r>
              <a:rPr lang="en-US" dirty="0" smtClean="0"/>
              <a:t>num</a:t>
            </a:r>
            <a:r>
              <a:rPr lang="he-IL" dirty="0" smtClean="0"/>
              <a:t> ספרות (</a:t>
            </a:r>
            <a:r>
              <a:rPr lang="en-US" dirty="0" smtClean="0"/>
              <a:t>num&gt;0</a:t>
            </a:r>
            <a:r>
              <a:rPr lang="he-IL" dirty="0" smtClean="0"/>
              <a:t>):</a:t>
            </a:r>
          </a:p>
          <a:p>
            <a:pPr marL="849313" lvl="1" indent="-457200">
              <a:buFont typeface="+mj-lt"/>
              <a:buAutoNum type="alphaLcParenR"/>
            </a:pPr>
            <a:r>
              <a:rPr lang="he-IL" dirty="0" smtClean="0"/>
              <a:t>תן ספרה ימנית מ- </a:t>
            </a:r>
            <a:r>
              <a:rPr lang="en-US" dirty="0" smtClean="0"/>
              <a:t>num</a:t>
            </a:r>
            <a:r>
              <a:rPr lang="he-IL" dirty="0" smtClean="0"/>
              <a:t> ואחסן אותה בתוך </a:t>
            </a:r>
            <a:r>
              <a:rPr lang="en-US" dirty="0" smtClean="0"/>
              <a:t>temp</a:t>
            </a:r>
            <a:endParaRPr lang="he-IL" dirty="0" smtClean="0"/>
          </a:p>
          <a:p>
            <a:pPr marL="849313" lvl="1" indent="-457200">
              <a:buFont typeface="+mj-lt"/>
              <a:buAutoNum type="alphaLcParenR"/>
            </a:pPr>
            <a:r>
              <a:rPr lang="he-IL" dirty="0" smtClean="0"/>
              <a:t>אם </a:t>
            </a:r>
            <a:r>
              <a:rPr lang="en-US" dirty="0" smtClean="0"/>
              <a:t>temp &gt; </a:t>
            </a:r>
            <a:r>
              <a:rPr lang="en-US" dirty="0" err="1" smtClean="0"/>
              <a:t>maxDigit</a:t>
            </a:r>
            <a:r>
              <a:rPr lang="he-IL" dirty="0" smtClean="0"/>
              <a:t>:</a:t>
            </a:r>
          </a:p>
          <a:p>
            <a:pPr marL="1144588" lvl="2" indent="-514350">
              <a:buFont typeface="+mj-lt"/>
              <a:buAutoNum type="romanLcPeriod"/>
            </a:pPr>
            <a:r>
              <a:rPr lang="he-IL" dirty="0" smtClean="0"/>
              <a:t>עדכן: </a:t>
            </a:r>
            <a:r>
              <a:rPr lang="en-US" dirty="0" err="1" smtClean="0"/>
              <a:t>maxDigit</a:t>
            </a:r>
            <a:r>
              <a:rPr lang="en-US" dirty="0" smtClean="0"/>
              <a:t> = temp</a:t>
            </a:r>
            <a:endParaRPr lang="he-IL" dirty="0" smtClean="0"/>
          </a:p>
          <a:p>
            <a:pPr marL="849313" lvl="1" indent="-457200">
              <a:buFont typeface="+mj-lt"/>
              <a:buAutoNum type="alphaLcParenR"/>
            </a:pPr>
            <a:r>
              <a:rPr lang="he-IL" dirty="0" smtClean="0"/>
              <a:t>קצץ ספרה ימנית מ- </a:t>
            </a:r>
            <a:r>
              <a:rPr lang="en-US" dirty="0" smtClean="0"/>
              <a:t>num</a:t>
            </a:r>
            <a:endParaRPr lang="he-IL" dirty="0" smtClean="0"/>
          </a:p>
          <a:p>
            <a:pPr marL="623887" indent="-514350">
              <a:buFont typeface="+mj-lt"/>
              <a:buAutoNum type="arabicPeriod"/>
            </a:pPr>
            <a:r>
              <a:rPr lang="he-IL" dirty="0" smtClean="0"/>
              <a:t>הצג את </a:t>
            </a:r>
            <a:r>
              <a:rPr lang="en-US" dirty="0" err="1" smtClean="0"/>
              <a:t>maxDigit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 smtClean="0"/>
              <a:t>ובכתיבה פורמאלית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27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 bwMode="auto">
          <a:xfrm>
            <a:off x="381000" y="3733800"/>
            <a:ext cx="2590800" cy="1981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>
              <a:defRPr/>
            </a:pPr>
            <a:r>
              <a:rPr lang="he-IL" b="1" dirty="0">
                <a:latin typeface="Verdana" pitchFamily="34" charset="0"/>
              </a:rPr>
              <a:t>הרצה יבשה:</a:t>
            </a:r>
            <a:endParaRPr lang="en-US" b="1" dirty="0">
              <a:latin typeface="Verdana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57200" y="409575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smtClean="0"/>
              <a:t>num = 387</a:t>
            </a:r>
            <a:endParaRPr lang="en-US" sz="2000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57200" y="48768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smtClean="0"/>
              <a:t>temp = 8</a:t>
            </a:r>
            <a:endParaRPr lang="en-US" sz="2000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57200" y="4495800"/>
            <a:ext cx="2133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err="1" smtClean="0"/>
              <a:t>maxDigit</a:t>
            </a:r>
            <a:r>
              <a:rPr lang="en-US" sz="2000" dirty="0" smtClean="0"/>
              <a:t>  = 7</a:t>
            </a:r>
            <a:endParaRPr lang="en-US" sz="2000" dirty="0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57200" y="409575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smtClean="0"/>
              <a:t>num = 38</a:t>
            </a:r>
            <a:endParaRPr lang="en-US" sz="2000" dirty="0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57200" y="409575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smtClean="0"/>
              <a:t>num = 3</a:t>
            </a:r>
            <a:endParaRPr lang="en-US" sz="2000" dirty="0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57200" y="409575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smtClean="0"/>
              <a:t>num = 0</a:t>
            </a:r>
            <a:endParaRPr lang="en-US" sz="2000" dirty="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57200" y="4495800"/>
            <a:ext cx="2133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err="1" smtClean="0"/>
              <a:t>maxDigit</a:t>
            </a:r>
            <a:r>
              <a:rPr lang="en-US" sz="2000" dirty="0" smtClean="0"/>
              <a:t>  = 8</a:t>
            </a:r>
            <a:endParaRPr lang="en-US" sz="2000" dirty="0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57200" y="48768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smtClean="0"/>
              <a:t>temp = 3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9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5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52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3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4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58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9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0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71" dur="indefinite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2" dur="indefinite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3" dur="indefinite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84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85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6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90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91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92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3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04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05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9" dur="indefinite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0" dur="indefinite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11" dur="indefinite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2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3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4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8" dur="indefinite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9" dur="indefinite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30" dur="indefinite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2" grpId="0"/>
      <p:bldP spid="12" grpId="1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יש לקלוט 2 מספרים (שאינם בהכרח באותו האורך), ולהגיד לאיזה מספר יש יותר ספרות, וכמה ספרות יותר יש בו.</a:t>
            </a:r>
          </a:p>
          <a:p>
            <a:endParaRPr lang="he-IL" dirty="0" smtClean="0"/>
          </a:p>
          <a:p>
            <a:r>
              <a:rPr lang="he-IL" dirty="0" smtClean="0"/>
              <a:t>דוגמא:</a:t>
            </a:r>
          </a:p>
          <a:p>
            <a:pPr lvl="1"/>
            <a:r>
              <a:rPr lang="he-IL" dirty="0" smtClean="0"/>
              <a:t>עבור המספר 1234 והמספר 99 יש לאמר שבמספר 1234 יש 2 ספרות יותר מאשר במספר השני.</a:t>
            </a:r>
          </a:p>
          <a:p>
            <a:pPr lvl="1"/>
            <a:endParaRPr lang="he-IL" dirty="0" smtClean="0"/>
          </a:p>
          <a:p>
            <a:r>
              <a:rPr lang="he-IL" dirty="0" smtClean="0"/>
              <a:t>אסטרטגיית הפעולה: </a:t>
            </a:r>
          </a:p>
          <a:p>
            <a:pPr lvl="1"/>
            <a:r>
              <a:rPr lang="he-IL" dirty="0" smtClean="0"/>
              <a:t>נקצץ ספרות משני המספרים בו-זמנית עד אשר לאחד יגמרו הספרות. </a:t>
            </a:r>
          </a:p>
          <a:p>
            <a:pPr lvl="1"/>
            <a:r>
              <a:rPr lang="he-IL" dirty="0" smtClean="0"/>
              <a:t>נתחיל לספור את כמות הספרות שיש לקצץ למספר שנותר עד אשר יגמרו גם לו הספרות.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 smtClean="0"/>
              <a:t>זיהוי מספר יותר ארוך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28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he-IL" dirty="0" smtClean="0"/>
              <a:t>תרשים זרימה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29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71438"/>
            <a:ext cx="4010025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ular Callout 7"/>
          <p:cNvSpPr/>
          <p:nvPr/>
        </p:nvSpPr>
        <p:spPr>
          <a:xfrm>
            <a:off x="457200" y="1600200"/>
            <a:ext cx="4114800" cy="838200"/>
          </a:xfrm>
          <a:prstGeom prst="wedgeRectCallout">
            <a:avLst>
              <a:gd name="adj1" fmla="val 101887"/>
              <a:gd name="adj2" fmla="val -938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he-IL" b="1" dirty="0" smtClean="0">
                <a:solidFill>
                  <a:schemeClr val="tx1"/>
                </a:solidFill>
              </a:rPr>
              <a:t>מאחר ובסוף יש להציג גם מי המספר שיש בו יותר ספרות יש צורך לשמור את המספרים המקוריים ולעבוד עם </a:t>
            </a:r>
            <a:r>
              <a:rPr lang="en-US" b="1" dirty="0" smtClean="0">
                <a:solidFill>
                  <a:schemeClr val="tx1"/>
                </a:solidFill>
              </a:rPr>
              <a:t>temp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304800" y="3352800"/>
            <a:ext cx="4419600" cy="1219200"/>
          </a:xfrm>
          <a:prstGeom prst="wedgeRectCallout">
            <a:avLst>
              <a:gd name="adj1" fmla="val 70572"/>
              <a:gd name="adj2" fmla="val -386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he-IL" b="1" dirty="0" smtClean="0">
                <a:solidFill>
                  <a:schemeClr val="tx1"/>
                </a:solidFill>
              </a:rPr>
              <a:t>כאשר מגיעים לפה בלפחות אחד מהמספרים כבר אין ספרות, לכן בוודאות ניכנס מקסימום לאחת מהלולאות שסופרות, מבלי צורך לבדוק מהו המספר שנותרו בו ספרות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בהינתן מספר שלם חיובי כלשהו, נרצה למצוא את סכום ספרותיו</a:t>
            </a:r>
          </a:p>
          <a:p>
            <a:endParaRPr lang="he-IL" dirty="0" smtClean="0"/>
          </a:p>
          <a:p>
            <a:r>
              <a:rPr lang="he-IL" dirty="0" smtClean="0"/>
              <a:t>דוגמאות:</a:t>
            </a:r>
          </a:p>
          <a:p>
            <a:pPr lvl="1"/>
            <a:r>
              <a:rPr lang="he-IL" dirty="0" smtClean="0"/>
              <a:t>347	</a:t>
            </a:r>
            <a:r>
              <a:rPr lang="he-IL" dirty="0" smtClean="0">
                <a:sym typeface="Wingdings" pitchFamily="2" charset="2"/>
              </a:rPr>
              <a:t> 	3+4+7=14</a:t>
            </a:r>
            <a:endParaRPr lang="he-IL" dirty="0" smtClean="0"/>
          </a:p>
          <a:p>
            <a:pPr lvl="1"/>
            <a:r>
              <a:rPr lang="he-IL" dirty="0" smtClean="0">
                <a:sym typeface="Wingdings" pitchFamily="2" charset="2"/>
              </a:rPr>
              <a:t>2251 	 	2+2+5+1=10         </a:t>
            </a:r>
            <a:endParaRPr lang="en-US" dirty="0" smtClean="0"/>
          </a:p>
        </p:txBody>
      </p:sp>
      <p:sp>
        <p:nvSpPr>
          <p:cNvPr id="1536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smtClean="0"/>
              <a:t>חישוב סכום ספרותיו של מספר</a:t>
            </a:r>
            <a:endParaRPr lang="en-US" smtClean="0"/>
          </a:p>
        </p:txBody>
      </p:sp>
      <p:sp>
        <p:nvSpPr>
          <p:cNvPr id="1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0" y="6645275"/>
            <a:ext cx="1828800" cy="365125"/>
          </a:xfrm>
        </p:spPr>
        <p:txBody>
          <a:bodyPr>
            <a:normAutofit fontScale="77500" lnSpcReduction="20000"/>
          </a:bodyPr>
          <a:lstStyle/>
          <a:p>
            <a:pPr>
              <a:defRPr/>
            </a:pPr>
            <a:fld id="{5E91D000-7C9A-4EBC-A6A1-D2E0C0D7C357}" type="slidenum">
              <a:rPr lang="he-IL" sz="1400"/>
              <a:pPr>
                <a:defRPr/>
              </a:pPr>
              <a:t>3</a:t>
            </a:fld>
            <a:r>
              <a:rPr lang="he-IL" sz="1400" dirty="0"/>
              <a:t>   </a:t>
            </a:r>
          </a:p>
          <a:p>
            <a:pPr>
              <a:defRPr/>
            </a:pPr>
            <a:r>
              <a:rPr lang="he-IL" sz="1400" dirty="0"/>
              <a:t> </a:t>
            </a:r>
            <a:r>
              <a:rPr lang="en-US" sz="1400" dirty="0"/>
              <a:t>© </a:t>
            </a:r>
            <a:r>
              <a:rPr lang="en-US" sz="1400" dirty="0" err="1"/>
              <a:t>Keren</a:t>
            </a:r>
            <a:r>
              <a:rPr lang="en-US" sz="1400" dirty="0"/>
              <a:t> </a:t>
            </a:r>
            <a:r>
              <a:rPr lang="en-US" sz="1400" dirty="0" err="1"/>
              <a:t>Kalif</a:t>
            </a:r>
            <a:endParaRPr lang="en-US" sz="1400" dirty="0"/>
          </a:p>
          <a:p>
            <a:pPr>
              <a:defRPr/>
            </a:pP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smtClean="0"/>
              <a:t>נרצה לקלוט מספר מהמשתמש, ולהציג כוכביות בכמות של המספר שנקלט</a:t>
            </a:r>
          </a:p>
          <a:p>
            <a:r>
              <a:rPr lang="he-IL" smtClean="0"/>
              <a:t>הפעולות שעומדות לרשותינו הן:</a:t>
            </a:r>
          </a:p>
          <a:p>
            <a:pPr lvl="1"/>
            <a:r>
              <a:rPr lang="he-IL" smtClean="0"/>
              <a:t>"הדפס כוכבית אחת"</a:t>
            </a:r>
          </a:p>
          <a:p>
            <a:pPr lvl="1"/>
            <a:r>
              <a:rPr lang="he-IL" smtClean="0"/>
              <a:t>פעולות חשבוניות</a:t>
            </a:r>
          </a:p>
          <a:p>
            <a:pPr lvl="1"/>
            <a:endParaRPr lang="he-IL" smtClean="0"/>
          </a:p>
          <a:p>
            <a:r>
              <a:rPr lang="he-IL" smtClean="0"/>
              <a:t>ניתן להבחין שבתרגיל זה יש תהליך שחוזר על עצמו, והוא הצגת כוכבית.</a:t>
            </a:r>
          </a:p>
          <a:p>
            <a:r>
              <a:rPr lang="he-IL" smtClean="0"/>
              <a:t>צריך לדאוג שתהליך זה יקרה בדיוק כמות מסוימת של פעמים</a:t>
            </a:r>
            <a:endParaRPr lang="en-US" smtClean="0"/>
          </a:p>
        </p:txBody>
      </p:sp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he-IL" smtClean="0"/>
              <a:t>הצגת כמות כלשהי של כוכביות</a:t>
            </a:r>
            <a:endParaRPr 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7C817264-B9EF-4A53-ACEE-1215E5E4A04E}" type="slidenum">
              <a:rPr lang="he-IL" smtClean="0">
                <a:cs typeface="Arial" charset="0"/>
              </a:rPr>
              <a:pPr/>
              <a:t>30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rtl="0"/>
            <a:r>
              <a:rPr lang="he-IL" dirty="0" smtClean="0"/>
              <a:t>תרשים זרימה </a:t>
            </a:r>
            <a:endParaRPr lang="en-US" dirty="0" smtClean="0"/>
          </a:p>
        </p:txBody>
      </p:sp>
      <p:sp>
        <p:nvSpPr>
          <p:cNvPr id="34818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C9B6AB09-F5D0-45ED-B550-5FDCE21F621E}" type="slidenum">
              <a:rPr lang="he-IL" smtClean="0">
                <a:cs typeface="Arial" charset="0"/>
              </a:rPr>
              <a:pPr/>
              <a:t>31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457200"/>
            <a:ext cx="5405438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ular Callout 5"/>
          <p:cNvSpPr/>
          <p:nvPr/>
        </p:nvSpPr>
        <p:spPr bwMode="auto">
          <a:xfrm>
            <a:off x="152400" y="1600200"/>
            <a:ext cx="2971800" cy="914400"/>
          </a:xfrm>
          <a:prstGeom prst="wedgeRectCallout">
            <a:avLst>
              <a:gd name="adj1" fmla="val 153807"/>
              <a:gd name="adj2" fmla="val -46279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rtl="1">
              <a:defRPr/>
            </a:pPr>
            <a:r>
              <a:rPr lang="en-US" b="1" dirty="0">
                <a:latin typeface="Verdana" pitchFamily="34" charset="0"/>
              </a:rPr>
              <a:t>counter</a:t>
            </a:r>
            <a:r>
              <a:rPr lang="he-IL" b="1" dirty="0">
                <a:latin typeface="Verdana" pitchFamily="34" charset="0"/>
              </a:rPr>
              <a:t> מכיל את כמות הכוכביות שהוצגו עד כה, ולכן בהתחלה מאותחל ל- 0</a:t>
            </a:r>
            <a:endParaRPr lang="en-US" b="1" dirty="0">
              <a:latin typeface="Verdana" pitchFamily="34" charset="0"/>
            </a:endParaRPr>
          </a:p>
        </p:txBody>
      </p:sp>
      <p:sp>
        <p:nvSpPr>
          <p:cNvPr id="7" name="Rectangular Callout 6"/>
          <p:cNvSpPr/>
          <p:nvPr/>
        </p:nvSpPr>
        <p:spPr bwMode="auto">
          <a:xfrm>
            <a:off x="152400" y="3352800"/>
            <a:ext cx="3200400" cy="685800"/>
          </a:xfrm>
          <a:prstGeom prst="wedgeRectCallout">
            <a:avLst>
              <a:gd name="adj1" fmla="val 168500"/>
              <a:gd name="adj2" fmla="val -57603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rtl="1">
              <a:defRPr/>
            </a:pPr>
            <a:r>
              <a:rPr lang="he-IL" b="1" dirty="0">
                <a:latin typeface="Verdana" pitchFamily="34" charset="0"/>
              </a:rPr>
              <a:t>התהליך יחזור כל עוד לא הצגנו את כל כמות הכוכביות המבוקשת</a:t>
            </a:r>
            <a:endParaRPr lang="en-US" b="1" dirty="0">
              <a:latin typeface="Verdana" pitchFamily="34" charset="0"/>
            </a:endParaRPr>
          </a:p>
        </p:txBody>
      </p:sp>
      <p:sp>
        <p:nvSpPr>
          <p:cNvPr id="8" name="Rectangular Callout 7"/>
          <p:cNvSpPr/>
          <p:nvPr/>
        </p:nvSpPr>
        <p:spPr bwMode="auto">
          <a:xfrm>
            <a:off x="152400" y="4876800"/>
            <a:ext cx="3200400" cy="685800"/>
          </a:xfrm>
          <a:prstGeom prst="wedgeRectCallout">
            <a:avLst>
              <a:gd name="adj1" fmla="val 62848"/>
              <a:gd name="adj2" fmla="val -42325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rtl="1">
              <a:defRPr/>
            </a:pPr>
            <a:r>
              <a:rPr lang="he-IL" b="1" dirty="0">
                <a:latin typeface="Verdana" pitchFamily="34" charset="0"/>
              </a:rPr>
              <a:t>לאחר הצגת כוכבית, נעדכן את </a:t>
            </a:r>
            <a:r>
              <a:rPr lang="en-US" b="1" dirty="0">
                <a:latin typeface="Verdana" pitchFamily="34" charset="0"/>
              </a:rPr>
              <a:t>counter</a:t>
            </a:r>
            <a:r>
              <a:rPr lang="he-IL" b="1" dirty="0">
                <a:latin typeface="Verdana" pitchFamily="34" charset="0"/>
              </a:rPr>
              <a:t> ע"י הגדלתו ב- 1</a:t>
            </a:r>
            <a:endParaRPr lang="en-US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smtClean="0"/>
              <a:t>קלוט מספר </a:t>
            </a:r>
            <a:r>
              <a:rPr lang="en-US" smtClean="0"/>
              <a:t>X</a:t>
            </a:r>
            <a:endParaRPr lang="he-IL" smtClean="0"/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smtClean="0"/>
              <a:t>הגדר </a:t>
            </a:r>
            <a:r>
              <a:rPr lang="en-US" smtClean="0"/>
              <a:t>counter=0</a:t>
            </a:r>
            <a:endParaRPr lang="he-IL" smtClean="0"/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smtClean="0"/>
              <a:t>כל עוד </a:t>
            </a:r>
            <a:r>
              <a:rPr lang="en-US" smtClean="0"/>
              <a:t>counter &lt; X</a:t>
            </a:r>
            <a:r>
              <a:rPr lang="he-IL" smtClean="0"/>
              <a:t>:</a:t>
            </a:r>
          </a:p>
          <a:p>
            <a:pPr marL="914400" lvl="1" indent="-457200">
              <a:buClr>
                <a:srgbClr val="C00000"/>
              </a:buClr>
              <a:buFont typeface="Garamond" pitchFamily="18" charset="0"/>
              <a:buAutoNum type="alphaLcParenR"/>
            </a:pPr>
            <a:r>
              <a:rPr lang="he-IL" smtClean="0"/>
              <a:t>הצג כוכבית</a:t>
            </a:r>
          </a:p>
          <a:p>
            <a:pPr marL="914400" lvl="1" indent="-457200">
              <a:buClr>
                <a:srgbClr val="C00000"/>
              </a:buClr>
              <a:buFont typeface="Garamond" pitchFamily="18" charset="0"/>
              <a:buAutoNum type="alphaLcParenR"/>
            </a:pPr>
            <a:r>
              <a:rPr lang="he-IL" smtClean="0"/>
              <a:t>הגדל את </a:t>
            </a:r>
            <a:r>
              <a:rPr lang="en-US" smtClean="0"/>
              <a:t>counter</a:t>
            </a:r>
            <a:r>
              <a:rPr lang="he-IL" smtClean="0"/>
              <a:t> ב- 1</a:t>
            </a:r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endParaRPr lang="en-US" smtClean="0"/>
          </a:p>
        </p:txBody>
      </p:sp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he-IL" smtClean="0"/>
              <a:t>ובכתיבה פורמאלית</a:t>
            </a:r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8ADEC5E4-AD0A-46E3-BB6D-EDC8845C9307}" type="slidenum">
              <a:rPr lang="he-IL" smtClean="0">
                <a:cs typeface="Arial" charset="0"/>
              </a:rPr>
              <a:pPr/>
              <a:t>32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81000" y="1600200"/>
            <a:ext cx="2590800" cy="1219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>
              <a:defRPr/>
            </a:pPr>
            <a:r>
              <a:rPr lang="he-IL" b="1" dirty="0">
                <a:latin typeface="Verdana" pitchFamily="34" charset="0"/>
              </a:rPr>
              <a:t>הרצה יבשה:</a:t>
            </a:r>
            <a:endParaRPr lang="en-US" b="1" dirty="0">
              <a:latin typeface="Verdana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57200" y="19812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X = 3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57200" y="2362200"/>
            <a:ext cx="1828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counter = 0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3962400" y="5181600"/>
            <a:ext cx="4800600" cy="9144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rtl="1">
              <a:defRPr/>
            </a:pPr>
            <a:r>
              <a:rPr lang="he-IL" b="1" dirty="0">
                <a:latin typeface="Verdana" pitchFamily="34" charset="0"/>
              </a:rPr>
              <a:t>המיוחד בדוגמא זו הוא שעם תחילת הלולאה, כבר ידועה כמות הסיבובים שהיא תבצע.</a:t>
            </a:r>
          </a:p>
          <a:p>
            <a:pPr algn="ctr" rtl="1">
              <a:defRPr/>
            </a:pPr>
            <a:r>
              <a:rPr lang="he-IL" b="1" dirty="0">
                <a:latin typeface="Verdana" pitchFamily="34" charset="0"/>
              </a:rPr>
              <a:t>למקרה זה יש את הפורמט שמוצג בשקף הבא..</a:t>
            </a:r>
            <a:endParaRPr lang="en-US" b="1" dirty="0">
              <a:latin typeface="Verdana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57200" y="2362200"/>
            <a:ext cx="1828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counter = 1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57200" y="2362200"/>
            <a:ext cx="1828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counter = 2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57200" y="2362200"/>
            <a:ext cx="1828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counter = 3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048000" y="4038600"/>
            <a:ext cx="609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/>
              <a:t>*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657600" y="4038600"/>
            <a:ext cx="609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/>
              <a:t>*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267200" y="4038600"/>
            <a:ext cx="609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/>
              <a:t>*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5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5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6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7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58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9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0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4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5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6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74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5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6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87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88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9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93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94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95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3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04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05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16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7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18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build="allAtOnce"/>
      <p:bldP spid="8" grpId="0" animBg="1"/>
      <p:bldP spid="9" grpId="0"/>
      <p:bldP spid="9" grpId="1"/>
      <p:bldP spid="10" grpId="0"/>
      <p:bldP spid="10" grpId="1"/>
      <p:bldP spid="11" grpId="0"/>
      <p:bldP spid="12" grpId="0"/>
      <p:bldP spid="14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5257800" y="1143000"/>
            <a:ext cx="3581400" cy="5334000"/>
          </a:xfrm>
        </p:spPr>
        <p:txBody>
          <a:bodyPr/>
          <a:lstStyle/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dirty="0" smtClean="0"/>
              <a:t>קלוט מספר </a:t>
            </a:r>
            <a:r>
              <a:rPr lang="en-US" dirty="0" smtClean="0"/>
              <a:t>X</a:t>
            </a:r>
            <a:endParaRPr lang="he-IL" dirty="0" smtClean="0"/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dirty="0" smtClean="0"/>
              <a:t>עבור  </a:t>
            </a:r>
            <a:r>
              <a:rPr lang="en-US" dirty="0" err="1" smtClean="0"/>
              <a:t>i</a:t>
            </a:r>
            <a:r>
              <a:rPr lang="he-IL" dirty="0" smtClean="0"/>
              <a:t>  בטווח 1...</a:t>
            </a:r>
            <a:r>
              <a:rPr lang="en-US" dirty="0" smtClean="0"/>
              <a:t>X</a:t>
            </a:r>
            <a:r>
              <a:rPr lang="he-IL" dirty="0" smtClean="0"/>
              <a:t>:</a:t>
            </a:r>
          </a:p>
          <a:p>
            <a:pPr marL="914400" lvl="1" indent="-457200">
              <a:buClr>
                <a:srgbClr val="C00000"/>
              </a:buClr>
              <a:buFont typeface="Garamond" pitchFamily="18" charset="0"/>
              <a:buAutoNum type="alphaLcParenR"/>
            </a:pPr>
            <a:r>
              <a:rPr lang="he-IL" dirty="0" smtClean="0"/>
              <a:t>הצג כוכבית</a:t>
            </a:r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endParaRPr lang="en-US" dirty="0" smtClean="0"/>
          </a:p>
        </p:txBody>
      </p:sp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he-IL" smtClean="0"/>
              <a:t>ובכתיבה פורמאלית (2)</a:t>
            </a:r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2EEC011F-63E2-40A2-B828-6BFEDA370A3B}" type="slidenum">
              <a:rPr lang="he-IL" smtClean="0">
                <a:cs typeface="Arial" charset="0"/>
              </a:rPr>
              <a:pPr/>
              <a:t>33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228600" y="1219200"/>
            <a:ext cx="4953000" cy="685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rtl="1">
              <a:defRPr/>
            </a:pPr>
            <a:r>
              <a:rPr lang="he-IL" b="1" dirty="0">
                <a:latin typeface="Verdana" pitchFamily="34" charset="0"/>
              </a:rPr>
              <a:t>בצורת כתיבה </a:t>
            </a:r>
            <a:r>
              <a:rPr lang="he-IL" b="1" dirty="0" smtClean="0">
                <a:latin typeface="Verdana" pitchFamily="34" charset="0"/>
              </a:rPr>
              <a:t>זו ערכו של  </a:t>
            </a:r>
            <a:r>
              <a:rPr lang="en-US" b="1" dirty="0" err="1" smtClean="0">
                <a:latin typeface="Verdana" pitchFamily="34" charset="0"/>
              </a:rPr>
              <a:t>i</a:t>
            </a:r>
            <a:r>
              <a:rPr lang="he-IL" b="1" dirty="0" smtClean="0">
                <a:latin typeface="Verdana" pitchFamily="34" charset="0"/>
              </a:rPr>
              <a:t> גדל ב-1 באופן אוטומטי בכל פעם, החל מ- 1 עד שערכו מגיע להיות </a:t>
            </a:r>
            <a:r>
              <a:rPr lang="en-US" b="1" dirty="0" smtClean="0">
                <a:latin typeface="Verdana" pitchFamily="34" charset="0"/>
              </a:rPr>
              <a:t>X</a:t>
            </a:r>
            <a:r>
              <a:rPr lang="he-IL" b="1" dirty="0" smtClean="0">
                <a:latin typeface="Verdana" pitchFamily="34" charset="0"/>
              </a:rPr>
              <a:t> כולל</a:t>
            </a:r>
            <a:endParaRPr lang="en-US" b="1" dirty="0">
              <a:latin typeface="Verdana" pitchFamily="34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28600" y="2209800"/>
            <a:ext cx="2590800" cy="1219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>
              <a:defRPr/>
            </a:pPr>
            <a:r>
              <a:rPr lang="he-IL" b="1" dirty="0">
                <a:latin typeface="Verdana" pitchFamily="34" charset="0"/>
              </a:rPr>
              <a:t>הרצה יבשה:</a:t>
            </a:r>
            <a:endParaRPr lang="en-US" b="1" dirty="0">
              <a:latin typeface="Verdana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04800" y="25908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/>
              <a:t>X = 3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04800" y="2971800"/>
            <a:ext cx="1828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err="1" smtClean="0"/>
              <a:t>i</a:t>
            </a:r>
            <a:r>
              <a:rPr lang="en-US" sz="2000" dirty="0" smtClean="0"/>
              <a:t> = </a:t>
            </a:r>
            <a:r>
              <a:rPr lang="en-US" sz="2000" dirty="0"/>
              <a:t>1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04800" y="2971800"/>
            <a:ext cx="1828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err="1" smtClean="0"/>
              <a:t>i</a:t>
            </a:r>
            <a:r>
              <a:rPr lang="en-US" sz="2000" dirty="0" smtClean="0"/>
              <a:t> = </a:t>
            </a:r>
            <a:r>
              <a:rPr lang="en-US" sz="2000" dirty="0"/>
              <a:t>2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04800" y="2971800"/>
            <a:ext cx="1828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err="1" smtClean="0"/>
              <a:t>i</a:t>
            </a:r>
            <a:r>
              <a:rPr lang="en-US" sz="2000" dirty="0" smtClean="0"/>
              <a:t> = </a:t>
            </a:r>
            <a:r>
              <a:rPr lang="en-US" sz="2000" dirty="0"/>
              <a:t>3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990600" y="3657600"/>
            <a:ext cx="609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 dirty="0"/>
              <a:t>*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600200" y="3657600"/>
            <a:ext cx="609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 dirty="0"/>
              <a:t>*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209800" y="3657600"/>
            <a:ext cx="609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 dirty="0"/>
              <a:t>*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3336282"/>
            <a:ext cx="4629150" cy="3369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5" dur="indefinite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5" dur="indefinite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55" dur="indefinite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6" dur="indefinite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7" dur="indefinite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4" dur="indefinite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5" dur="indefinite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6" dur="indefinite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9" grpId="0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יש לקלוט מהמשתמש מספר ולהציג את כל המספרים מ- 1 עד למספר זה.</a:t>
            </a:r>
          </a:p>
          <a:p>
            <a:r>
              <a:rPr lang="he-IL" dirty="0" smtClean="0"/>
              <a:t>זוהי למעשה בדיוק אותה בעיה כמו מקודם, רק הפעם במקום להדפיס כוכבית, יש להדפיס מספר.</a:t>
            </a:r>
          </a:p>
          <a:p>
            <a:endParaRPr lang="en-US" dirty="0" smtClean="0"/>
          </a:p>
        </p:txBody>
      </p:sp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he-IL" smtClean="0"/>
              <a:t>הצגת כל המספרים</a:t>
            </a:r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662C9B7D-8FBD-44AD-851A-FF7333B4850B}" type="slidenum">
              <a:rPr lang="he-IL" smtClean="0">
                <a:cs typeface="Arial" charset="0"/>
              </a:rPr>
              <a:pPr/>
              <a:t>34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3810000" y="3962400"/>
            <a:ext cx="3581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5125" marR="0" lvl="0" indent="-255588" algn="r" defTabSz="914400" rtl="1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tabLst/>
              <a:defRPr/>
            </a:pPr>
            <a:r>
              <a:rPr kumimoji="0" lang="he-IL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קלוט מספר </a:t>
            </a:r>
            <a:r>
              <a:rPr kumimoji="0" 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X</a:t>
            </a:r>
            <a:endParaRPr kumimoji="0" lang="he-IL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65125" marR="0" lvl="0" indent="-255588" algn="r" defTabSz="914400" rtl="1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tabLst/>
              <a:defRPr/>
            </a:pPr>
            <a:r>
              <a:rPr kumimoji="0" lang="he-IL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עבור </a:t>
            </a:r>
            <a:r>
              <a:rPr kumimoji="0" lang="en-US" sz="27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</a:t>
            </a:r>
            <a:r>
              <a:rPr kumimoji="0" lang="he-IL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בטווח 1...</a:t>
            </a:r>
            <a:r>
              <a:rPr kumimoji="0" 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X</a:t>
            </a:r>
            <a:r>
              <a:rPr kumimoji="0" lang="he-IL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:</a:t>
            </a:r>
          </a:p>
          <a:p>
            <a:pPr marL="620713" marR="0" lvl="1" indent="-228600" algn="r" defTabSz="914400" rtl="1" eaLnBrk="0" fontAlgn="base" latinLnBrk="0" hangingPunct="0">
              <a:lnSpc>
                <a:spcPct val="100000"/>
              </a:lnSpc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SzTx/>
              <a:buFont typeface="Verdana" pitchFamily="34" charset="0"/>
              <a:buChar char="◦"/>
              <a:tabLst/>
              <a:defRPr/>
            </a:pPr>
            <a:r>
              <a:rPr kumimoji="0" lang="he-IL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הצג את </a:t>
            </a:r>
            <a:r>
              <a:rPr kumimoji="0" lang="en-US" sz="23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</a:t>
            </a:r>
            <a:endParaRPr kumimoji="0" lang="he-IL" sz="23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65125" marR="0" lvl="0" indent="-255588" algn="r" defTabSz="914400" rtl="1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tabLst/>
              <a:defRPr/>
            </a:pPr>
            <a:endParaRPr kumimoji="0" lang="en-US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895600"/>
            <a:ext cx="4038600" cy="29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he-IL" dirty="0" smtClean="0"/>
              <a:t>נקפיד על פשטות הטקסט, ונשתמש במושגים הבאים:</a:t>
            </a:r>
          </a:p>
          <a:p>
            <a:pPr lvl="1">
              <a:defRPr/>
            </a:pPr>
            <a:r>
              <a:rPr lang="he-IL" dirty="0" smtClean="0">
                <a:solidFill>
                  <a:schemeClr val="accent3">
                    <a:lumMod val="75000"/>
                  </a:schemeClr>
                </a:solidFill>
              </a:rPr>
              <a:t>כל עוד &lt;תנאי&gt; </a:t>
            </a:r>
            <a:r>
              <a:rPr lang="he-IL" dirty="0" smtClean="0"/>
              <a:t>– עבור תהליך שחוזר על עצמו כל עוד התנאי מתקיים</a:t>
            </a:r>
          </a:p>
          <a:p>
            <a:pPr lvl="1">
              <a:defRPr/>
            </a:pPr>
            <a:r>
              <a:rPr lang="he-IL" dirty="0" smtClean="0">
                <a:solidFill>
                  <a:schemeClr val="accent3">
                    <a:lumMod val="75000"/>
                  </a:schemeClr>
                </a:solidFill>
              </a:rPr>
              <a:t>עבור </a:t>
            </a:r>
            <a:r>
              <a:rPr lang="en-US" dirty="0" err="1" smtClean="0">
                <a:solidFill>
                  <a:schemeClr val="accent3">
                    <a:lumMod val="75000"/>
                  </a:schemeClr>
                </a:solidFill>
              </a:rPr>
              <a:t>i</a:t>
            </a:r>
            <a:r>
              <a:rPr lang="he-IL" dirty="0" smtClean="0">
                <a:solidFill>
                  <a:schemeClr val="accent3">
                    <a:lumMod val="75000"/>
                  </a:schemeClr>
                </a:solidFill>
              </a:rPr>
              <a:t> בטווח &lt;התחלה&gt;...&lt;סוף&gt; </a:t>
            </a:r>
            <a:r>
              <a:rPr lang="he-IL" dirty="0" smtClean="0"/>
              <a:t>– עבור תהליך שחוזר על עצמו כמות ידועה של פעמים</a:t>
            </a:r>
          </a:p>
          <a:p>
            <a:pPr lvl="1">
              <a:defRPr/>
            </a:pPr>
            <a:endParaRPr lang="he-IL" dirty="0" smtClean="0"/>
          </a:p>
          <a:p>
            <a:pPr lvl="1">
              <a:defRPr/>
            </a:pPr>
            <a:r>
              <a:rPr lang="he-IL" dirty="0" smtClean="0">
                <a:solidFill>
                  <a:schemeClr val="accent3">
                    <a:lumMod val="75000"/>
                  </a:schemeClr>
                </a:solidFill>
              </a:rPr>
              <a:t>אם &lt;תנאי&gt; אחרת </a:t>
            </a:r>
            <a:r>
              <a:rPr lang="he-IL" dirty="0" smtClean="0"/>
              <a:t>– עבור ביצוע פעולות בעת קיום תנאי מסויים</a:t>
            </a:r>
          </a:p>
          <a:p>
            <a:pPr lvl="1">
              <a:defRPr/>
            </a:pPr>
            <a:endParaRPr lang="he-IL" dirty="0" smtClean="0"/>
          </a:p>
          <a:p>
            <a:pPr>
              <a:defRPr/>
            </a:pPr>
            <a:r>
              <a:rPr lang="he-IL" dirty="0" smtClean="0"/>
              <a:t>נקפיד על כתיבה מדורגת (אינדנטציה) המשקפת את מבנה התוכנית</a:t>
            </a:r>
            <a:endParaRPr lang="en-US" dirty="0"/>
          </a:p>
        </p:txBody>
      </p:sp>
      <p:sp>
        <p:nvSpPr>
          <p:cNvPr id="43011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he-IL" smtClean="0"/>
              <a:t>כתיבה פורמלית - דגשים</a:t>
            </a:r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0" y="6645275"/>
            <a:ext cx="1828800" cy="365125"/>
          </a:xfrm>
        </p:spPr>
        <p:txBody>
          <a:bodyPr>
            <a:normAutofit fontScale="77500" lnSpcReduction="20000"/>
          </a:bodyPr>
          <a:lstStyle/>
          <a:p>
            <a:pPr>
              <a:defRPr/>
            </a:pPr>
            <a:fld id="{5E91D000-7C9A-4EBC-A6A1-D2E0C0D7C357}" type="slidenum">
              <a:rPr lang="he-IL" sz="1400"/>
              <a:pPr>
                <a:defRPr/>
              </a:pPr>
              <a:t>35</a:t>
            </a:fld>
            <a:r>
              <a:rPr lang="he-IL" sz="1400" dirty="0"/>
              <a:t>   </a:t>
            </a:r>
          </a:p>
          <a:p>
            <a:pPr>
              <a:defRPr/>
            </a:pPr>
            <a:r>
              <a:rPr lang="he-IL" sz="1400" dirty="0"/>
              <a:t> </a:t>
            </a:r>
            <a:r>
              <a:rPr lang="en-US" sz="1400" dirty="0"/>
              <a:t>© </a:t>
            </a:r>
            <a:r>
              <a:rPr lang="en-US" sz="1400" dirty="0" err="1"/>
              <a:t>Keren</a:t>
            </a:r>
            <a:r>
              <a:rPr lang="en-US" sz="1400" dirty="0"/>
              <a:t> </a:t>
            </a:r>
            <a:r>
              <a:rPr lang="en-US" sz="1400" dirty="0" err="1"/>
              <a:t>Kalif</a:t>
            </a:r>
            <a:endParaRPr lang="en-US" sz="1400" dirty="0"/>
          </a:p>
          <a:p>
            <a:pPr>
              <a:defRPr/>
            </a:pP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smtClean="0"/>
              <a:t>כאשר מספר הסיבובים אינו ידוע מראש, למשל כאשר תלויים בקלט של המשתמש כל פעם נשתמש במבנה "כל עוד...</a:t>
            </a:r>
          </a:p>
          <a:p>
            <a:endParaRPr lang="he-IL" smtClean="0"/>
          </a:p>
          <a:p>
            <a:r>
              <a:rPr lang="he-IL" smtClean="0"/>
              <a:t>כאשר מספר הסיבובים ידוע עם תחילת הלולאה נשתמש במבנה "עבור </a:t>
            </a:r>
            <a:r>
              <a:rPr lang="en-US" smtClean="0"/>
              <a:t>i</a:t>
            </a:r>
            <a:r>
              <a:rPr lang="he-IL" smtClean="0"/>
              <a:t> בטווח...", שכן מבנה זה כולל בתוכו את אתחול וקידום המונה</a:t>
            </a:r>
            <a:endParaRPr lang="en-US" smtClean="0"/>
          </a:p>
        </p:txBody>
      </p:sp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he-IL" sz="4200" smtClean="0"/>
              <a:t>כללי אצבע לשאלות עם לולאות</a:t>
            </a:r>
            <a:endParaRPr lang="en-US" sz="4200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F69DEACE-8D0B-4113-ACD4-74CBB305E05B}" type="slidenum">
              <a:rPr lang="he-IL" smtClean="0">
                <a:cs typeface="Arial" charset="0"/>
              </a:rPr>
              <a:pPr/>
              <a:t>36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לולאות</a:t>
            </a:r>
          </a:p>
          <a:p>
            <a:r>
              <a:rPr lang="he-IL" dirty="0" smtClean="0"/>
              <a:t>הצגת הפתרון תרשים זרימה</a:t>
            </a:r>
          </a:p>
          <a:p>
            <a:r>
              <a:rPr lang="he-IL" dirty="0" smtClean="0"/>
              <a:t>כתיבת הפתרון בפסאודו-קוד</a:t>
            </a:r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>
            <a:normAutofit fontScale="77500" lnSpcReduction="20000"/>
          </a:bodyPr>
          <a:lstStyle/>
          <a:p>
            <a:pPr>
              <a:defRPr/>
            </a:pPr>
            <a:fld id="{9E663018-5423-4C4C-9800-F67E1C5262BA}" type="slidenum">
              <a:rPr lang="he-IL" sz="1400"/>
              <a:pPr>
                <a:defRPr/>
              </a:pPr>
              <a:t>37</a:t>
            </a:fld>
            <a:endParaRPr lang="en-US" sz="1400" dirty="0"/>
          </a:p>
          <a:p>
            <a:pPr>
              <a:defRPr/>
            </a:pPr>
            <a:r>
              <a:rPr lang="en-US" sz="1400" dirty="0"/>
              <a:t>© </a:t>
            </a:r>
            <a:r>
              <a:rPr lang="en-US" sz="1400" dirty="0" err="1"/>
              <a:t>Keren</a:t>
            </a:r>
            <a:r>
              <a:rPr lang="en-US" sz="1400" dirty="0"/>
              <a:t> </a:t>
            </a:r>
            <a:r>
              <a:rPr lang="en-US" sz="1400" dirty="0" err="1"/>
              <a:t>Kalif</a:t>
            </a:r>
            <a:endParaRPr lang="en-US" sz="1400" dirty="0"/>
          </a:p>
          <a:p>
            <a:pPr>
              <a:defRPr/>
            </a:pPr>
            <a:endParaRPr lang="en-US" sz="1400" dirty="0"/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e-IL" smtClean="0"/>
              <a:t>ביחידה זו למדנו: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"תן ספרה ימנית"</a:t>
            </a:r>
          </a:p>
          <a:p>
            <a:pPr lvl="1"/>
            <a:r>
              <a:rPr lang="he-IL" dirty="0" smtClean="0"/>
              <a:t>דוגמא:    347  </a:t>
            </a:r>
            <a:r>
              <a:rPr lang="he-IL" dirty="0" smtClean="0">
                <a:sym typeface="Wingdings" pitchFamily="2" charset="2"/>
              </a:rPr>
              <a:t>  </a:t>
            </a:r>
            <a:r>
              <a:rPr lang="en-US" dirty="0" smtClean="0">
                <a:sym typeface="Wingdings" pitchFamily="2" charset="2"/>
              </a:rPr>
              <a:t>7</a:t>
            </a:r>
            <a:r>
              <a:rPr lang="he-IL" dirty="0" smtClean="0"/>
              <a:t>       </a:t>
            </a:r>
          </a:p>
          <a:p>
            <a:pPr lvl="1">
              <a:buNone/>
            </a:pPr>
            <a:r>
              <a:rPr lang="he-IL" dirty="0" smtClean="0"/>
              <a:t>     </a:t>
            </a:r>
          </a:p>
          <a:p>
            <a:r>
              <a:rPr lang="he-IL" dirty="0" smtClean="0"/>
              <a:t>"קצץ ספרה ימנית"</a:t>
            </a:r>
          </a:p>
          <a:p>
            <a:pPr lvl="1">
              <a:buSzPct val="68000"/>
            </a:pPr>
            <a:r>
              <a:rPr lang="he-IL" dirty="0" smtClean="0"/>
              <a:t>דוגמא:    347  </a:t>
            </a:r>
            <a:r>
              <a:rPr lang="he-IL" dirty="0" smtClean="0">
                <a:sym typeface="Wingdings" pitchFamily="2" charset="2"/>
              </a:rPr>
              <a:t>   </a:t>
            </a:r>
            <a:r>
              <a:rPr lang="en-US" dirty="0" smtClean="0">
                <a:sym typeface="Wingdings" pitchFamily="2" charset="2"/>
              </a:rPr>
              <a:t>34</a:t>
            </a:r>
            <a:endParaRPr lang="he-IL" dirty="0" smtClean="0"/>
          </a:p>
          <a:p>
            <a:pPr lvl="1"/>
            <a:r>
              <a:rPr lang="he-IL" dirty="0" smtClean="0"/>
              <a:t>קיצוץ מספר חד ספרתי מחזיר את הערך 0</a:t>
            </a:r>
          </a:p>
          <a:p>
            <a:pPr lvl="1"/>
            <a:endParaRPr lang="he-IL" dirty="0" smtClean="0"/>
          </a:p>
          <a:p>
            <a:r>
              <a:rPr lang="he-IL" dirty="0" smtClean="0"/>
              <a:t>אסטרטגיית הפעולה: לעבור על כל אחת מספרות המספר ולהוסיף אותה לסכום</a:t>
            </a:r>
          </a:p>
          <a:p>
            <a:pPr lvl="1"/>
            <a:r>
              <a:rPr lang="he-IL" dirty="0" smtClean="0"/>
              <a:t>מאחר ובכל שלב יש לנו גישה רק לספרה הימנית ביותר, יהיה עלינו לקצץ אותה כדי להגיע לספרה שלידה</a:t>
            </a:r>
          </a:p>
          <a:p>
            <a:pPr lvl="1"/>
            <a:r>
              <a:rPr lang="he-IL" dirty="0" smtClean="0"/>
              <a:t>כאשר נסיים לקצץ את כל הספרות (כלומר הערך שישאר לנו יהיה 0), נדע שסיימנו את העבודה</a:t>
            </a:r>
            <a:endParaRPr lang="en-US" dirty="0" smtClean="0"/>
          </a:p>
          <a:p>
            <a:pPr lvl="1"/>
            <a:endParaRPr lang="he-IL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>
              <a:defRPr/>
            </a:pPr>
            <a:r>
              <a:rPr lang="he-IL" dirty="0" smtClean="0"/>
              <a:t>חישוב סכום ספרותיו של מספר – ההוראות בהן מותר להשתמש</a:t>
            </a:r>
            <a:endParaRPr lang="en-US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>
            <a:normAutofit fontScale="77500" lnSpcReduction="20000"/>
          </a:bodyPr>
          <a:lstStyle/>
          <a:p>
            <a:pPr>
              <a:defRPr/>
            </a:pPr>
            <a:fld id="{5E91D000-7C9A-4EBC-A6A1-D2E0C0D7C357}" type="slidenum">
              <a:rPr lang="he-IL" sz="1400"/>
              <a:pPr>
                <a:defRPr/>
              </a:pPr>
              <a:t>4</a:t>
            </a:fld>
            <a:r>
              <a:rPr lang="he-IL" sz="1400" dirty="0"/>
              <a:t>   </a:t>
            </a:r>
          </a:p>
          <a:p>
            <a:pPr>
              <a:defRPr/>
            </a:pPr>
            <a:r>
              <a:rPr lang="he-IL" sz="1400" dirty="0"/>
              <a:t> </a:t>
            </a:r>
            <a:r>
              <a:rPr lang="en-US" sz="1400" dirty="0"/>
              <a:t>© </a:t>
            </a:r>
            <a:r>
              <a:rPr lang="en-US" sz="1400" dirty="0" err="1"/>
              <a:t>Keren</a:t>
            </a:r>
            <a:r>
              <a:rPr lang="en-US" sz="1400" dirty="0"/>
              <a:t> </a:t>
            </a:r>
            <a:r>
              <a:rPr lang="en-US" sz="1400" dirty="0" err="1"/>
              <a:t>Kalif</a:t>
            </a:r>
            <a:endParaRPr lang="en-US" sz="1400" dirty="0"/>
          </a:p>
          <a:p>
            <a:pPr>
              <a:defRPr/>
            </a:pP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304800" y="1371600"/>
            <a:ext cx="34290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b="1" dirty="0" smtClean="0">
                <a:solidFill>
                  <a:schemeClr val="tx1"/>
                </a:solidFill>
              </a:rPr>
              <a:t>מדוע לדעתכם יש את הפקודות "תן/קצץ ספרה ימנית", ואין פעולות מקבילות עבור הספרה השמאלית?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33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3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33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he-IL" sz="4000" dirty="0" smtClean="0"/>
              <a:t>חישוב סכום ספרותיו </a:t>
            </a:r>
            <a:br>
              <a:rPr lang="he-IL" sz="4000" dirty="0" smtClean="0"/>
            </a:br>
            <a:r>
              <a:rPr lang="he-IL" sz="4000" dirty="0" smtClean="0"/>
              <a:t>של מספר – </a:t>
            </a:r>
            <a:r>
              <a:rPr lang="he-IL" sz="2800" dirty="0" smtClean="0"/>
              <a:t>תרשים זרימה</a:t>
            </a:r>
            <a:endParaRPr lang="en-US" sz="4000" dirty="0" smtClean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81633C73-D617-45D9-9CBA-D816648911EB}" type="slidenum">
              <a:rPr lang="he-IL" smtClean="0">
                <a:cs typeface="Arial" charset="0"/>
              </a:rPr>
              <a:pPr/>
              <a:t>5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105400" y="5638800"/>
            <a:ext cx="3581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defRPr/>
            </a:pPr>
            <a:r>
              <a:rPr lang="he-IL" b="1" dirty="0" smtClean="0">
                <a:solidFill>
                  <a:schemeClr val="tx1"/>
                </a:solidFill>
                <a:latin typeface="Verdana" pitchFamily="34" charset="0"/>
              </a:rPr>
              <a:t>נשים לב שערכו המקורי של </a:t>
            </a:r>
            <a:r>
              <a:rPr lang="en-US" b="1" dirty="0" smtClean="0">
                <a:solidFill>
                  <a:schemeClr val="tx1"/>
                </a:solidFill>
                <a:latin typeface="Verdana" pitchFamily="34" charset="0"/>
              </a:rPr>
              <a:t>X </a:t>
            </a:r>
            <a:r>
              <a:rPr lang="he-IL" b="1" dirty="0" smtClean="0">
                <a:solidFill>
                  <a:schemeClr val="tx1"/>
                </a:solidFill>
                <a:latin typeface="Verdana" pitchFamily="34" charset="0"/>
              </a:rPr>
              <a:t> נהרס</a:t>
            </a:r>
            <a:endParaRPr lang="en-US" b="1" dirty="0">
              <a:solidFill>
                <a:schemeClr val="tx1"/>
              </a:solidFill>
              <a:latin typeface="Verdana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"/>
            <a:ext cx="3938713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ular Callout 9"/>
          <p:cNvSpPr/>
          <p:nvPr/>
        </p:nvSpPr>
        <p:spPr>
          <a:xfrm>
            <a:off x="4419600" y="2438400"/>
            <a:ext cx="4343400" cy="609600"/>
          </a:xfrm>
          <a:prstGeom prst="wedgeRectCallout">
            <a:avLst>
              <a:gd name="adj1" fmla="val -73335"/>
              <a:gd name="adj2" fmla="val -887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defRPr/>
            </a:pPr>
            <a:r>
              <a:rPr lang="he-IL" b="1" dirty="0" smtClean="0">
                <a:solidFill>
                  <a:schemeClr val="tx1"/>
                </a:solidFill>
                <a:latin typeface="Verdana" pitchFamily="34" charset="0"/>
              </a:rPr>
              <a:t>זוהי הנקודה בה אנו מחליטים האם לבצע את כל התהליך פעם נוספת, או לצאת</a:t>
            </a:r>
            <a:endParaRPr lang="en-US" b="1" dirty="0">
              <a:solidFill>
                <a:schemeClr val="tx1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he-IL" sz="4000" dirty="0" smtClean="0"/>
              <a:t>חישוב סכום ספרותיו </a:t>
            </a:r>
            <a:br>
              <a:rPr lang="he-IL" sz="4000" dirty="0" smtClean="0"/>
            </a:br>
            <a:r>
              <a:rPr lang="he-IL" sz="4000" dirty="0" smtClean="0"/>
              <a:t>של מספר – </a:t>
            </a:r>
            <a:r>
              <a:rPr lang="he-IL" sz="2800" dirty="0" smtClean="0"/>
              <a:t>תרשים זרימה</a:t>
            </a:r>
            <a:endParaRPr lang="en-US" sz="4000" dirty="0" smtClean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81633C73-D617-45D9-9CBA-D816648911EB}" type="slidenum">
              <a:rPr lang="he-IL" smtClean="0">
                <a:cs typeface="Arial" charset="0"/>
              </a:rPr>
              <a:pPr/>
              <a:t>6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76200"/>
            <a:ext cx="3595959" cy="572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4648200" y="5638800"/>
            <a:ext cx="36576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defRPr/>
            </a:pPr>
            <a:r>
              <a:rPr lang="he-IL" b="1" dirty="0" smtClean="0">
                <a:solidFill>
                  <a:schemeClr val="tx1"/>
                </a:solidFill>
                <a:latin typeface="Verdana" pitchFamily="34" charset="0"/>
              </a:rPr>
              <a:t>במקרה זה שמרנו את ערכו של </a:t>
            </a:r>
            <a:r>
              <a:rPr lang="en-US" b="1" dirty="0" smtClean="0">
                <a:solidFill>
                  <a:schemeClr val="tx1"/>
                </a:solidFill>
                <a:latin typeface="Verdana" pitchFamily="34" charset="0"/>
              </a:rPr>
              <a:t>X</a:t>
            </a:r>
            <a:r>
              <a:rPr lang="he-IL" b="1" dirty="0" smtClean="0">
                <a:solidFill>
                  <a:schemeClr val="tx1"/>
                </a:solidFill>
                <a:latin typeface="Verdana" pitchFamily="34" charset="0"/>
              </a:rPr>
              <a:t> ב- </a:t>
            </a:r>
            <a:r>
              <a:rPr lang="en-US" b="1" dirty="0" smtClean="0">
                <a:solidFill>
                  <a:schemeClr val="tx1"/>
                </a:solidFill>
                <a:latin typeface="Verdana" pitchFamily="34" charset="0"/>
              </a:rPr>
              <a:t>temp</a:t>
            </a:r>
            <a:r>
              <a:rPr lang="he-IL" b="1" dirty="0" smtClean="0">
                <a:solidFill>
                  <a:schemeClr val="tx1"/>
                </a:solidFill>
                <a:latin typeface="Verdana" pitchFamily="34" charset="0"/>
              </a:rPr>
              <a:t> וכך ערכו המקורי של </a:t>
            </a:r>
            <a:r>
              <a:rPr lang="en-US" b="1" dirty="0" smtClean="0">
                <a:solidFill>
                  <a:schemeClr val="tx1"/>
                </a:solidFill>
                <a:latin typeface="Verdana" pitchFamily="34" charset="0"/>
              </a:rPr>
              <a:t>X</a:t>
            </a:r>
            <a:r>
              <a:rPr lang="he-IL" b="1" dirty="0" smtClean="0">
                <a:solidFill>
                  <a:schemeClr val="tx1"/>
                </a:solidFill>
                <a:latin typeface="Verdana" pitchFamily="34" charset="0"/>
              </a:rPr>
              <a:t> נשמר</a:t>
            </a:r>
            <a:endParaRPr lang="en-US" b="1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1676400" y="1219200"/>
            <a:ext cx="1828800" cy="1676400"/>
          </a:xfrm>
          <a:prstGeom prst="ellipse">
            <a:avLst/>
          </a:prstGeom>
          <a:noFill/>
          <a:ln w="66675">
            <a:solidFill>
              <a:srgbClr val="0AB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57200" y="3505200"/>
            <a:ext cx="1828800" cy="685800"/>
          </a:xfrm>
          <a:prstGeom prst="ellipse">
            <a:avLst/>
          </a:prstGeom>
          <a:noFill/>
          <a:ln w="66675">
            <a:solidFill>
              <a:srgbClr val="0AB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dirty="0" smtClean="0"/>
              <a:t>הגדר </a:t>
            </a:r>
            <a:r>
              <a:rPr lang="en-US" dirty="0" smtClean="0"/>
              <a:t>sum=0</a:t>
            </a:r>
            <a:endParaRPr lang="he-IL" dirty="0" smtClean="0"/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dirty="0" smtClean="0"/>
              <a:t>קלוט מספר לתוך </a:t>
            </a:r>
            <a:r>
              <a:rPr lang="en-US" dirty="0" smtClean="0"/>
              <a:t>X</a:t>
            </a:r>
            <a:endParaRPr lang="he-IL" dirty="0" smtClean="0"/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dirty="0" smtClean="0"/>
              <a:t>הגדר </a:t>
            </a:r>
            <a:r>
              <a:rPr lang="en-US" dirty="0" smtClean="0"/>
              <a:t>temp=X</a:t>
            </a:r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dirty="0" smtClean="0"/>
              <a:t>כל עוד </a:t>
            </a:r>
            <a:r>
              <a:rPr lang="en-US" dirty="0" smtClean="0"/>
              <a:t>temp</a:t>
            </a:r>
            <a:r>
              <a:rPr lang="he-IL" dirty="0" smtClean="0"/>
              <a:t> &gt; 0</a:t>
            </a:r>
            <a:r>
              <a:rPr lang="en-US" dirty="0" smtClean="0"/>
              <a:t>:</a:t>
            </a:r>
          </a:p>
          <a:p>
            <a:pPr marL="914400" lvl="1" indent="-457200">
              <a:buClr>
                <a:srgbClr val="C00000"/>
              </a:buClr>
              <a:buFont typeface="Garamond" pitchFamily="18" charset="0"/>
              <a:buAutoNum type="alphaLcParenR"/>
            </a:pPr>
            <a:r>
              <a:rPr lang="he-IL" dirty="0" smtClean="0"/>
              <a:t>תן ספרה ימנית מ- </a:t>
            </a:r>
            <a:r>
              <a:rPr lang="en-US" dirty="0" smtClean="0"/>
              <a:t>temp</a:t>
            </a:r>
            <a:r>
              <a:rPr lang="he-IL" dirty="0" smtClean="0"/>
              <a:t> והוסף אותה ל- </a:t>
            </a:r>
            <a:r>
              <a:rPr lang="en-US" dirty="0" smtClean="0"/>
              <a:t>sum</a:t>
            </a:r>
            <a:endParaRPr lang="he-IL" dirty="0" smtClean="0"/>
          </a:p>
          <a:p>
            <a:pPr marL="914400" lvl="1" indent="-457200">
              <a:buClr>
                <a:srgbClr val="C00000"/>
              </a:buClr>
              <a:buFont typeface="Garamond" pitchFamily="18" charset="0"/>
              <a:buAutoNum type="alphaLcParenR"/>
            </a:pPr>
            <a:r>
              <a:rPr lang="he-IL" dirty="0" smtClean="0"/>
              <a:t>קצץ מ- </a:t>
            </a:r>
            <a:r>
              <a:rPr lang="en-US" dirty="0" smtClean="0"/>
              <a:t>temp</a:t>
            </a:r>
            <a:r>
              <a:rPr lang="he-IL" dirty="0" smtClean="0"/>
              <a:t> ספרה ימנית</a:t>
            </a:r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dirty="0" smtClean="0"/>
              <a:t>הצג את </a:t>
            </a:r>
            <a:r>
              <a:rPr lang="en-US" dirty="0" smtClean="0"/>
              <a:t>sum</a:t>
            </a:r>
          </a:p>
        </p:txBody>
      </p:sp>
      <p:sp>
        <p:nvSpPr>
          <p:cNvPr id="1946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he-IL" smtClean="0"/>
              <a:t>חישוב סכום ספרותיו של מספר – </a:t>
            </a:r>
            <a:r>
              <a:rPr lang="he-IL" sz="4000" smtClean="0"/>
              <a:t>כתיבה פורמאלית</a:t>
            </a:r>
            <a:endParaRPr lang="en-US" smtClean="0"/>
          </a:p>
        </p:txBody>
      </p:sp>
      <p:sp>
        <p:nvSpPr>
          <p:cNvPr id="19461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866CA82F-D6B8-4BF2-913F-CE365403FFB9}" type="slidenum">
              <a:rPr lang="he-IL" smtClean="0">
                <a:cs typeface="Arial" charset="0"/>
              </a:rPr>
              <a:pPr/>
              <a:t>7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457200" y="1143000"/>
            <a:ext cx="2590800" cy="1676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>
              <a:defRPr/>
            </a:pPr>
            <a:r>
              <a:rPr lang="he-IL" b="1" dirty="0">
                <a:latin typeface="Verdana" pitchFamily="34" charset="0"/>
              </a:rPr>
              <a:t>הרצה יבשה:</a:t>
            </a:r>
            <a:endParaRPr lang="en-US" b="1" dirty="0">
              <a:latin typeface="Verdana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09600" y="14478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sum = 0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09600" y="18288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X = 472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09600" y="22098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temp = 472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09600" y="14478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sum = 2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09600" y="14478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sum = 9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09600" y="14478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sum = 13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09600" y="22098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temp = 47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09600" y="22098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temp = 4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09600" y="220980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temp = 0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5791200" y="5791200"/>
            <a:ext cx="2971800" cy="685800"/>
          </a:xfrm>
          <a:prstGeom prst="rect">
            <a:avLst/>
          </a:prstGeom>
          <a:solidFill>
            <a:srgbClr val="FF99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rtl="1">
              <a:defRPr/>
            </a:pPr>
            <a:r>
              <a:rPr lang="he-IL" b="1" dirty="0">
                <a:latin typeface="Verdana" pitchFamily="34" charset="0"/>
              </a:rPr>
              <a:t>שימוש במושג "כל עוד" מעיד על קטע שיש לחזור עליו</a:t>
            </a:r>
            <a:endParaRPr lang="en-US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9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5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6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57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8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9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70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1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2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76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7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8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89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90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91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2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03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04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8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09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10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1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2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3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34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5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36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0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41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2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/>
      <p:bldP spid="6" grpId="1"/>
      <p:bldP spid="7" grpId="0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304800"/>
            <a:ext cx="5457825" cy="6325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3657600" cy="5334000"/>
          </a:xfrm>
        </p:spPr>
        <p:txBody>
          <a:bodyPr/>
          <a:lstStyle/>
          <a:p>
            <a:r>
              <a:rPr lang="he-IL" dirty="0" smtClean="0"/>
              <a:t>יש לקלוט מספרים עד אשר יקלט מספר שלילי. יש להציג את ממוצע המספרים (לא כולל המספר השלילי שהוכנס).</a:t>
            </a:r>
            <a:endParaRPr lang="en-US" dirty="0" smtClean="0"/>
          </a:p>
        </p:txBody>
      </p:sp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he-IL" dirty="0" smtClean="0"/>
              <a:t>חישוב ממוצע</a:t>
            </a:r>
            <a:endParaRPr lang="en-US" dirty="0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9E9BB14A-1FF2-41BC-8889-DE8B594EA951}" type="slidenum">
              <a:rPr lang="he-IL" smtClean="0">
                <a:cs typeface="Arial" charset="0"/>
              </a:rPr>
              <a:pPr/>
              <a:t>8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  <p:sp>
        <p:nvSpPr>
          <p:cNvPr id="7" name="Rectangular Callout 6"/>
          <p:cNvSpPr/>
          <p:nvPr/>
        </p:nvSpPr>
        <p:spPr bwMode="auto">
          <a:xfrm>
            <a:off x="76200" y="4191000"/>
            <a:ext cx="3886200" cy="685800"/>
          </a:xfrm>
          <a:prstGeom prst="wedgeRectCallout">
            <a:avLst>
              <a:gd name="adj1" fmla="val 115872"/>
              <a:gd name="adj2" fmla="val -106402"/>
            </a:avLst>
          </a:prstGeom>
          <a:solidFill>
            <a:srgbClr val="FF99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rtl="1">
              <a:defRPr/>
            </a:pPr>
            <a:r>
              <a:rPr lang="he-IL" b="1" dirty="0">
                <a:latin typeface="Verdana" pitchFamily="34" charset="0"/>
              </a:rPr>
              <a:t>זוהי הנקודה בה אנו מחליטים האם לבצע את כל התהליך פעם נוספת, או לצאת</a:t>
            </a:r>
            <a:endParaRPr lang="en-US" b="1" dirty="0">
              <a:latin typeface="Verdana" pitchFamily="34" charset="0"/>
            </a:endParaRPr>
          </a:p>
        </p:txBody>
      </p:sp>
      <p:sp>
        <p:nvSpPr>
          <p:cNvPr id="10" name="Rectangular Callout 9"/>
          <p:cNvSpPr/>
          <p:nvPr/>
        </p:nvSpPr>
        <p:spPr bwMode="auto">
          <a:xfrm>
            <a:off x="3048000" y="304800"/>
            <a:ext cx="2819400" cy="685800"/>
          </a:xfrm>
          <a:prstGeom prst="wedgeRectCallout">
            <a:avLst>
              <a:gd name="adj1" fmla="val 80089"/>
              <a:gd name="adj2" fmla="val 277678"/>
            </a:avLst>
          </a:prstGeom>
          <a:solidFill>
            <a:srgbClr val="FF99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rtl="1">
              <a:defRPr/>
            </a:pPr>
            <a:r>
              <a:rPr lang="he-IL" b="1" dirty="0" smtClean="0">
                <a:latin typeface="Verdana" pitchFamily="34" charset="0"/>
              </a:rPr>
              <a:t>ניתן לחזור למעלה אך ורק לפעולה שהינה בדיקת תנאי</a:t>
            </a:r>
            <a:endParaRPr lang="en-US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5108" y="304800"/>
            <a:ext cx="5001718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he-IL" dirty="0" smtClean="0"/>
              <a:t>חישוב ממוצע - מתוקן</a:t>
            </a:r>
            <a:endParaRPr lang="en-US" dirty="0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9E9BB14A-1FF2-41BC-8889-DE8B594EA951}" type="slidenum">
              <a:rPr lang="he-IL" smtClean="0">
                <a:cs typeface="Arial" charset="0"/>
              </a:rPr>
              <a:pPr/>
              <a:t>9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04800" y="4953000"/>
            <a:ext cx="2971800" cy="685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rtl="1">
              <a:defRPr/>
            </a:pPr>
            <a:r>
              <a:rPr lang="he-IL" b="1" dirty="0">
                <a:latin typeface="Verdana" pitchFamily="34" charset="0"/>
              </a:rPr>
              <a:t>מה יקרה אם כבר במספר הראשון יוקלד ערך שלילי?</a:t>
            </a:r>
            <a:endParaRPr lang="en-US" b="1" dirty="0">
              <a:latin typeface="Verdana" pitchFamily="34" charset="0"/>
            </a:endParaRPr>
          </a:p>
        </p:txBody>
      </p:sp>
      <p:sp>
        <p:nvSpPr>
          <p:cNvPr id="10" name="Rectangular Callout 9"/>
          <p:cNvSpPr/>
          <p:nvPr/>
        </p:nvSpPr>
        <p:spPr bwMode="auto">
          <a:xfrm>
            <a:off x="228600" y="1676400"/>
            <a:ext cx="3657600" cy="914400"/>
          </a:xfrm>
          <a:prstGeom prst="wedgeRectCallout">
            <a:avLst>
              <a:gd name="adj1" fmla="val 138967"/>
              <a:gd name="adj2" fmla="val 113001"/>
            </a:avLst>
          </a:prstGeom>
          <a:solidFill>
            <a:srgbClr val="FF99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rtl="1">
              <a:defRPr/>
            </a:pPr>
            <a:r>
              <a:rPr lang="he-IL" b="1" dirty="0" smtClean="0">
                <a:latin typeface="Verdana" pitchFamily="34" charset="0"/>
              </a:rPr>
              <a:t>מדוע ניתן לחזור למעלה אך ורק לפעולה שהינה בדיקת תנאי? </a:t>
            </a:r>
          </a:p>
          <a:p>
            <a:pPr algn="ctr" rtl="1">
              <a:defRPr/>
            </a:pPr>
            <a:r>
              <a:rPr lang="he-IL" b="1" dirty="0" smtClean="0">
                <a:latin typeface="Verdana" pitchFamily="34" charset="0"/>
              </a:rPr>
              <a:t>על מנת לקדם את הלולאה לסיום!</a:t>
            </a:r>
            <a:endParaRPr lang="en-US" b="1" dirty="0">
              <a:latin typeface="Verdana" pitchFamily="34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228600" y="2971800"/>
            <a:ext cx="2971800" cy="914400"/>
          </a:xfrm>
          <a:prstGeom prst="rect">
            <a:avLst/>
          </a:prstGeom>
          <a:solidFill>
            <a:srgbClr val="FF99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rtl="1">
              <a:defRPr/>
            </a:pPr>
            <a:r>
              <a:rPr lang="he-IL" b="1" dirty="0" smtClean="0">
                <a:latin typeface="Verdana" pitchFamily="34" charset="0"/>
              </a:rPr>
              <a:t>נשים לב שבתצורה זו עלינו לשכפל את פעולת הקליטה לפני ובתוך הלולאה</a:t>
            </a:r>
            <a:endParaRPr lang="en-US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build="allAtOnce" animBg="1"/>
      <p:bldP spid="1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36483</TotalTime>
  <Words>2121</Words>
  <Application>Microsoft Office PowerPoint</Application>
  <PresentationFormat>On-screen Show (4:3)</PresentationFormat>
  <Paragraphs>407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6" baseType="lpstr">
      <vt:lpstr>Arial</vt:lpstr>
      <vt:lpstr>Calibri</vt:lpstr>
      <vt:lpstr>Garamond</vt:lpstr>
      <vt:lpstr>Lucida Sans Unicode</vt:lpstr>
      <vt:lpstr>Verdana</vt:lpstr>
      <vt:lpstr>Wingdings</vt:lpstr>
      <vt:lpstr>Wingdings 2</vt:lpstr>
      <vt:lpstr>Wingdings 3</vt:lpstr>
      <vt:lpstr>Concourse</vt:lpstr>
      <vt:lpstr>בקרת זרימה: לולאות</vt:lpstr>
      <vt:lpstr>ביחידה זו נלמד:</vt:lpstr>
      <vt:lpstr>חישוב סכום ספרותיו של מספר</vt:lpstr>
      <vt:lpstr>חישוב סכום ספרותיו של מספר – ההוראות בהן מותר להשתמש</vt:lpstr>
      <vt:lpstr>חישוב סכום ספרותיו  של מספר – תרשים זרימה</vt:lpstr>
      <vt:lpstr>חישוב סכום ספרותיו  של מספר – תרשים זרימה</vt:lpstr>
      <vt:lpstr>חישוב סכום ספרותיו של מספר – כתיבה פורמאלית</vt:lpstr>
      <vt:lpstr>חישוב ממוצע</vt:lpstr>
      <vt:lpstr>חישוב ממוצע - מתוקן</vt:lpstr>
      <vt:lpstr>חישוב ממוצע - מתוקן (2)</vt:lpstr>
      <vt:lpstr>חישוב ממוצע: כתיבה פורמאלית</vt:lpstr>
      <vt:lpstr>יצירת המספר ההופכי</vt:lpstr>
      <vt:lpstr>ובכתיבה פורמאלית</vt:lpstr>
      <vt:lpstr>הוספת ספרה מימין למספר</vt:lpstr>
      <vt:lpstr>יצירת המספר  ההופכי  - מתוקן</vt:lpstr>
      <vt:lpstr>ובכתיבה פורמאלית</vt:lpstr>
      <vt:lpstr>הוספת ספרות משמאל למספר</vt:lpstr>
      <vt:lpstr>הוספת ספרות משמאל למספר - דוגמא</vt:lpstr>
      <vt:lpstr>יצירת מספר המכיל רק את הספרות הזוגיות</vt:lpstr>
      <vt:lpstr>יצירת מספר המכיל רק  את הספרות הזוגיות</vt:lpstr>
      <vt:lpstr>ובכתיבה פורמאלית</vt:lpstr>
      <vt:lpstr>מיזוג ספרות של שני מספרים זהים באורכם</vt:lpstr>
      <vt:lpstr>תרשים זרימה</vt:lpstr>
      <vt:lpstr>ובכתיבה פורמאלית</vt:lpstr>
      <vt:lpstr>מציאת הספרה הגדולה ביותר</vt:lpstr>
      <vt:lpstr>תרשים זרימה</vt:lpstr>
      <vt:lpstr>ובכתיבה פורמאלית</vt:lpstr>
      <vt:lpstr>זיהוי מספר יותר ארוך</vt:lpstr>
      <vt:lpstr>תרשים זרימה</vt:lpstr>
      <vt:lpstr>הצגת כמות כלשהי של כוכביות</vt:lpstr>
      <vt:lpstr>תרשים זרימה </vt:lpstr>
      <vt:lpstr>ובכתיבה פורמאלית</vt:lpstr>
      <vt:lpstr>ובכתיבה פורמאלית (2)</vt:lpstr>
      <vt:lpstr>הצגת כל המספרים</vt:lpstr>
      <vt:lpstr>כתיבה פורמלית - דגשים</vt:lpstr>
      <vt:lpstr>כללי אצבע לשאלות עם לולאות</vt:lpstr>
      <vt:lpstr>ביחידה זו למדנו:</vt:lpstr>
    </vt:vector>
  </TitlesOfParts>
  <Company>Keren Kalif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loops 1</dc:title>
  <dc:creator>Keren Kalif</dc:creator>
  <cp:lastModifiedBy>Keren Kalif</cp:lastModifiedBy>
  <cp:revision>946</cp:revision>
  <dcterms:created xsi:type="dcterms:W3CDTF">2008-06-04T06:20:55Z</dcterms:created>
  <dcterms:modified xsi:type="dcterms:W3CDTF">2019-12-09T07:48:55Z</dcterms:modified>
</cp:coreProperties>
</file>