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80" r:id="rId1"/>
  </p:sldMasterIdLst>
  <p:notesMasterIdLst>
    <p:notesMasterId r:id="rId32"/>
  </p:notesMasterIdLst>
  <p:sldIdLst>
    <p:sldId id="256" r:id="rId2"/>
    <p:sldId id="277" r:id="rId3"/>
    <p:sldId id="301" r:id="rId4"/>
    <p:sldId id="302" r:id="rId5"/>
    <p:sldId id="303" r:id="rId6"/>
    <p:sldId id="304" r:id="rId7"/>
    <p:sldId id="312" r:id="rId8"/>
    <p:sldId id="311" r:id="rId9"/>
    <p:sldId id="313" r:id="rId10"/>
    <p:sldId id="314" r:id="rId11"/>
    <p:sldId id="315" r:id="rId12"/>
    <p:sldId id="316" r:id="rId13"/>
    <p:sldId id="317" r:id="rId14"/>
    <p:sldId id="309" r:id="rId15"/>
    <p:sldId id="318" r:id="rId16"/>
    <p:sldId id="319" r:id="rId17"/>
    <p:sldId id="321" r:id="rId18"/>
    <p:sldId id="320" r:id="rId19"/>
    <p:sldId id="322" r:id="rId20"/>
    <p:sldId id="323" r:id="rId21"/>
    <p:sldId id="306" r:id="rId22"/>
    <p:sldId id="324" r:id="rId23"/>
    <p:sldId id="327" r:id="rId24"/>
    <p:sldId id="325" r:id="rId25"/>
    <p:sldId id="326" r:id="rId26"/>
    <p:sldId id="328" r:id="rId27"/>
    <p:sldId id="307" r:id="rId28"/>
    <p:sldId id="329" r:id="rId29"/>
    <p:sldId id="330" r:id="rId30"/>
    <p:sldId id="278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modifyVerifier cryptProviderType="rsaAES" cryptAlgorithmClass="hash" cryptAlgorithmType="typeAny" cryptAlgorithmSid="14" spinCount="100000" saltData="cM3dLjVsJ21YmGAS3cg7TA==" hashData="bEVeJDqbOSaMUiBGnXFtoK14Ht6RqwaL1fd0vflY6WPpuoztjpR7nNd0ZhLH3Rdv2VMEMT506w0PN/opU87vN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AB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4C2431-50CC-4534-8115-AA2E59C600E8}" type="datetimeFigureOut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C1C3B-633B-4FF5-8F7F-B793E69785BC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1960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 rtl="1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 rtl="1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AC9452-1E1A-4B83-A219-3B484B4102F5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9F295E-F10B-4792-B04A-0B45FB930FDD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1531BF-4B66-49FC-8E28-BA681A7217A1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A40D1-6A59-46E4-8F50-B248F39BC526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334000"/>
          </a:xfrm>
        </p:spPr>
        <p:txBody>
          <a:bodyPr/>
          <a:lstStyle>
            <a:lvl1pPr algn="r" rtl="1">
              <a:defRPr>
                <a:latin typeface="Arial" pitchFamily="34" charset="0"/>
                <a:cs typeface="Arial" pitchFamily="34" charset="0"/>
              </a:defRPr>
            </a:lvl1pPr>
            <a:lvl2pPr algn="r" rtl="1">
              <a:defRPr>
                <a:latin typeface="Arial" pitchFamily="34" charset="0"/>
                <a:cs typeface="Arial" pitchFamily="34" charset="0"/>
              </a:defRPr>
            </a:lvl2pPr>
            <a:lvl3pPr algn="r" rtl="1">
              <a:defRPr>
                <a:latin typeface="Arial" pitchFamily="34" charset="0"/>
                <a:cs typeface="Arial" pitchFamily="34" charset="0"/>
              </a:defRPr>
            </a:lvl3pPr>
            <a:lvl4pPr algn="r" rtl="1">
              <a:defRPr>
                <a:latin typeface="Arial" pitchFamily="34" charset="0"/>
                <a:cs typeface="Arial" pitchFamily="34" charset="0"/>
              </a:defRPr>
            </a:lvl4pPr>
            <a:lvl5pPr algn="r" rtl="1">
              <a:defRPr>
                <a:latin typeface="Arial" pitchFamily="34" charset="0"/>
                <a:cs typeface="Arial" pitchFamily="34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715962"/>
          </a:xfrm>
        </p:spPr>
        <p:txBody>
          <a:bodyPr rtlCol="0"/>
          <a:lstStyle>
            <a:lvl1pPr algn="r" rtl="1">
              <a:defRPr>
                <a:latin typeface="Arial" pitchFamily="34" charset="0"/>
                <a:cs typeface="Arial" pitchFamily="34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0" y="6645275"/>
            <a:ext cx="1828800" cy="365125"/>
          </a:xfrm>
        </p:spPr>
        <p:txBody>
          <a:bodyPr/>
          <a:lstStyle>
            <a:lvl1pPr algn="l">
              <a:defRPr sz="1100" b="1"/>
            </a:lvl1pPr>
            <a:extLst/>
          </a:lstStyle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‹#›</a:t>
            </a:fld>
            <a:r>
              <a:rPr lang="he-IL" dirty="0" smtClean="0"/>
              <a:t> 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 © </a:t>
            </a:r>
            <a:r>
              <a:rPr lang="en-US" dirty="0" err="1" smtClean="0"/>
              <a:t>Keren</a:t>
            </a:r>
            <a:r>
              <a:rPr lang="en-US" dirty="0" smtClean="0"/>
              <a:t> </a:t>
            </a:r>
            <a:r>
              <a:rPr lang="en-US" dirty="0" err="1" smtClean="0"/>
              <a:t>Kalif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A8FAB7-1622-47A1-B3B4-BF8D900C660B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611F19-B209-42D4-9FDA-0192FF74B75D}" type="slidenum">
              <a:rPr lang="he-IL"/>
              <a:pPr>
                <a:defRPr/>
              </a:pPr>
              <a:t>‹#›</a:t>
            </a:fld>
            <a:endParaRPr lang="he-IL"/>
          </a:p>
          <a:p>
            <a:pPr>
              <a:defRPr/>
            </a:pP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BDAD4F-78ED-4811-8523-5E65F6984A1F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1E35A8-364D-4F5D-B083-E3B43B4332BC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898BF1-4DCF-42B1-B2AF-762456FCEF54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66BB11-C80A-4762-8B5B-6D503455ADCD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B30A45-6BAC-4D4D-8217-9AC30F6274F6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27AA7A-1645-4B3E-A7AF-2649D1E594BB}" type="slidenum">
              <a:rPr lang="he-IL"/>
              <a:pPr>
                <a:defRPr/>
              </a:pPr>
              <a:t>‹#›</a:t>
            </a:fld>
            <a:r>
              <a:rPr lang="he-IL"/>
              <a:t>  </a:t>
            </a:r>
          </a:p>
          <a:p>
            <a:pPr>
              <a:defRPr/>
            </a:pPr>
            <a:r>
              <a:rPr lang="he-IL"/>
              <a:t> </a:t>
            </a: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47319D-BDA3-43BE-A416-DA04C4CD89C1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2533DB-F3B2-46F7-8EAF-F2C61AD2DC71}" type="slidenum">
              <a:rPr lang="he-IL"/>
              <a:pPr>
                <a:defRPr/>
              </a:pPr>
              <a:t>‹#›</a:t>
            </a:fld>
            <a:endParaRPr lang="he-IL"/>
          </a:p>
          <a:p>
            <a:pPr>
              <a:defRPr/>
            </a:pPr>
            <a:r>
              <a:rPr lang="en-US"/>
              <a:t>© Keren Kalif</a:t>
            </a:r>
          </a:p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F5711A-F7B2-4271-8851-F2732BD5800A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ABDF8E-1AF3-46ED-9D9B-3527D1B364E3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7591491-579C-45A1-AD07-8FE7EEA23679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EB433B4-3F08-48C8-BCA1-641DBB1B7C4B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73329C0D-6CEE-485F-8FE2-A97DDA76F7C2}" type="datetime1">
              <a:rPr lang="en-US"/>
              <a:pPr>
                <a:defRPr/>
              </a:pPr>
              <a:t>12/9/2019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F4981D5C-7DEB-4E35-8196-2E9FA6F35569}" type="slidenum">
              <a:rPr lang="he-IL"/>
              <a:pPr>
                <a:defRPr/>
              </a:pPr>
              <a:t>‹#›</a:t>
            </a:fld>
            <a:r>
              <a:rPr lang="he-IL"/>
              <a:t> </a:t>
            </a:r>
          </a:p>
          <a:p>
            <a:pPr>
              <a:defRPr/>
            </a:pPr>
            <a:r>
              <a:rPr lang="he-IL"/>
              <a:t> </a:t>
            </a:r>
            <a:r>
              <a:rPr lang="en-US"/>
              <a:t>© Keren Kalif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228600" y="685800"/>
            <a:ext cx="8610600" cy="212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בקרת </a:t>
            </a:r>
            <a:r>
              <a:rPr lang="he-IL" dirty="0" smtClean="0"/>
              <a:t>זרימה: לולאות 2</a:t>
            </a:r>
            <a:endParaRPr lang="en-US" dirty="0" smtClean="0"/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r>
              <a:rPr lang="he-IL" smtClean="0"/>
              <a:t>קרן כליף</a:t>
            </a:r>
          </a:p>
          <a:p>
            <a:pPr marR="0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מהמשתמש אורך בסיס של משולש ולהציג משולש ישר-זוית של כוכביות, מוצמד לשמאל, שבסיסו כגודל שנקלט, אבל הבסיס למעלה.</a:t>
            </a:r>
          </a:p>
          <a:p>
            <a:r>
              <a:rPr lang="he-IL" dirty="0" smtClean="0"/>
              <a:t>למשל, עבור בסיס בגודל 4 יודפס המשולש הבא:</a:t>
            </a:r>
          </a:p>
          <a:p>
            <a:pPr algn="l" rtl="0">
              <a:buFont typeface="Wingdings" pitchFamily="2" charset="2"/>
              <a:buNone/>
            </a:pPr>
            <a:r>
              <a:rPr lang="he-IL" dirty="0" smtClean="0"/>
              <a:t>		</a:t>
            </a:r>
            <a:r>
              <a:rPr lang="en-US" dirty="0" smtClean="0"/>
              <a:t>* * * *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* *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* 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</a:t>
            </a:r>
            <a:endParaRPr lang="he-IL" dirty="0" smtClean="0"/>
          </a:p>
          <a:p>
            <a:r>
              <a:rPr lang="he-IL" dirty="0" smtClean="0"/>
              <a:t>גם בדוגמא זו יש תהליך מרכזי שחוזר על עצמו </a:t>
            </a:r>
            <a:r>
              <a:rPr lang="en-US" dirty="0" smtClean="0"/>
              <a:t>4</a:t>
            </a:r>
            <a:r>
              <a:rPr lang="he-IL" dirty="0" smtClean="0"/>
              <a:t> פעמים והוא הדפסת שורה. העובדה שאורך השורות שונה אינה משנה!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משולש מוצמד לשמאל שבסיסו למעלה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10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1400" y="3352800"/>
            <a:ext cx="502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b="1" u="sng" dirty="0" smtClean="0">
                <a:solidFill>
                  <a:schemeClr val="tx1"/>
                </a:solidFill>
              </a:rPr>
              <a:t>הגבלה</a:t>
            </a:r>
            <a:r>
              <a:rPr lang="he-IL" b="1" dirty="0" smtClean="0">
                <a:solidFill>
                  <a:schemeClr val="tx1"/>
                </a:solidFill>
              </a:rPr>
              <a:t>: כל פלט תמיד יוצג מלמעלה למטה.</a:t>
            </a:r>
          </a:p>
          <a:p>
            <a:pPr algn="ctr"/>
            <a:r>
              <a:rPr lang="he-IL" b="1" dirty="0" smtClean="0">
                <a:solidFill>
                  <a:schemeClr val="tx1"/>
                </a:solidFill>
              </a:rPr>
              <a:t>כלומר, חובה עלינו להתחיל לצייר מהשורה הראשונה עם 4 הכוכביות עד האחרונה עם כוכבית אחת.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מאחר ובכל שורה כמות שונה של כוכביות, ננסה למצוא את החוקיות, ולכן נצייר את הטבלה הבאה:</a:t>
            </a:r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ניתן לזהות שמספר הכוכביות מהווה סדרה יורדת, החל מגודל הבסיס עד 1.</a:t>
            </a:r>
          </a:p>
          <a:p>
            <a:r>
              <a:rPr lang="he-IL" dirty="0" smtClean="0"/>
              <a:t>לכן ננסה למספר את השורות באופן שונה.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משולש הפוך: ניתוח הצורה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11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62400" y="2438400"/>
          <a:ext cx="19812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כוכביות</a:t>
                      </a:r>
                    </a:p>
                    <a:p>
                      <a:pPr algn="ctr"/>
                      <a:r>
                        <a:rPr lang="he-IL" dirty="0" smtClean="0"/>
                        <a:t>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172200" y="2934831"/>
            <a:ext cx="1676400" cy="22467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* * * * *</a:t>
            </a:r>
          </a:p>
          <a:p>
            <a:r>
              <a:rPr lang="en-US" sz="2800" dirty="0" smtClean="0"/>
              <a:t>* * * *</a:t>
            </a:r>
          </a:p>
          <a:p>
            <a:r>
              <a:rPr lang="en-US" sz="2800" dirty="0" smtClean="0"/>
              <a:t>* * *</a:t>
            </a:r>
          </a:p>
          <a:p>
            <a:r>
              <a:rPr lang="en-US" sz="2800" dirty="0" smtClean="0"/>
              <a:t>* * </a:t>
            </a:r>
          </a:p>
          <a:p>
            <a:r>
              <a:rPr lang="en-US" sz="2800" dirty="0" smtClean="0"/>
              <a:t>* </a:t>
            </a:r>
            <a:endParaRPr lang="en-US" sz="2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43000" y="2438400"/>
          <a:ext cx="19812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כוכביות</a:t>
                      </a:r>
                    </a:p>
                    <a:p>
                      <a:pPr algn="ctr"/>
                      <a:r>
                        <a:rPr lang="he-IL" dirty="0" smtClean="0"/>
                        <a:t>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ight Arrow 7"/>
          <p:cNvSpPr/>
          <p:nvPr/>
        </p:nvSpPr>
        <p:spPr>
          <a:xfrm rot="10800000">
            <a:off x="3200400" y="3733800"/>
            <a:ext cx="685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152827"/>
            <a:ext cx="5267325" cy="517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12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Rectangular Callout 5"/>
          <p:cNvSpPr/>
          <p:nvPr/>
        </p:nvSpPr>
        <p:spPr bwMode="auto">
          <a:xfrm>
            <a:off x="152400" y="1524000"/>
            <a:ext cx="3276600" cy="990600"/>
          </a:xfrm>
          <a:prstGeom prst="wedgeRectCallout">
            <a:avLst>
              <a:gd name="adj1" fmla="val 159187"/>
              <a:gd name="adj2" fmla="val 48244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הפעם ערכו של </a:t>
            </a: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 קטן בכל סיבוב: החל מערכו של </a:t>
            </a:r>
            <a:r>
              <a:rPr lang="en-US" b="1" dirty="0" smtClean="0">
                <a:latin typeface="Verdana" pitchFamily="34" charset="0"/>
              </a:rPr>
              <a:t>basis</a:t>
            </a:r>
            <a:r>
              <a:rPr lang="he-IL" b="1" dirty="0" smtClean="0">
                <a:latin typeface="Verdana" pitchFamily="34" charset="0"/>
              </a:rPr>
              <a:t> עד שהוא מגיע להיות 1.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81000" y="1676400"/>
            <a:ext cx="2590800" cy="16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קלוט </a:t>
            </a:r>
            <a:r>
              <a:rPr lang="en-US" dirty="0" smtClean="0"/>
              <a:t>basis</a:t>
            </a:r>
            <a:endParaRPr lang="he-IL" dirty="0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עבור </a:t>
            </a:r>
            <a:r>
              <a:rPr lang="en-US" dirty="0" err="1" smtClean="0"/>
              <a:t>i</a:t>
            </a:r>
            <a:r>
              <a:rPr lang="he-IL" dirty="0" smtClean="0"/>
              <a:t> בטווח </a:t>
            </a:r>
            <a:r>
              <a:rPr lang="en-US" dirty="0" smtClean="0"/>
              <a:t>basis</a:t>
            </a:r>
            <a:r>
              <a:rPr lang="he-IL" dirty="0" smtClean="0"/>
              <a:t>...1: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עבור </a:t>
            </a:r>
            <a:r>
              <a:rPr lang="en-US" dirty="0" smtClean="0"/>
              <a:t>j</a:t>
            </a:r>
            <a:r>
              <a:rPr lang="he-IL" dirty="0" smtClean="0"/>
              <a:t> בטווח 1...</a:t>
            </a:r>
            <a:r>
              <a:rPr lang="en-US" dirty="0" err="1" smtClean="0"/>
              <a:t>i</a:t>
            </a:r>
            <a:r>
              <a:rPr lang="he-IL" dirty="0" smtClean="0"/>
              <a:t>:</a:t>
            </a:r>
          </a:p>
          <a:p>
            <a:pPr marL="1255713" lvl="2" indent="-341313">
              <a:buClr>
                <a:srgbClr val="C00000"/>
              </a:buClr>
              <a:buFont typeface="Garamond" pitchFamily="18" charset="0"/>
              <a:buAutoNum type="romanLcPeriod"/>
            </a:pPr>
            <a:r>
              <a:rPr lang="he-IL" dirty="0" smtClean="0"/>
              <a:t>הדפס כוכבית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רד שורה</a:t>
            </a:r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77F74886-189E-4D72-BCBF-06B9D2924AFA}" type="slidenum">
              <a:rPr lang="he-IL" smtClean="0">
                <a:cs typeface="Arial" charset="0"/>
              </a:rPr>
              <a:pPr/>
              <a:t>13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981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basis = </a:t>
            </a:r>
            <a:r>
              <a:rPr lang="en-US" sz="2000" dirty="0"/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 </a:t>
            </a:r>
            <a:r>
              <a:rPr lang="he-IL" sz="2000" dirty="0" smtClean="0"/>
              <a:t> 3</a:t>
            </a:r>
            <a:endParaRPr lang="en-US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05200" y="45720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0" y="5181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052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386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>
            <a:off x="2057400" y="4953000"/>
            <a:ext cx="990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>
            <a:off x="2057400" y="5332413"/>
            <a:ext cx="9906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 </a:t>
            </a:r>
            <a:r>
              <a:rPr lang="he-IL" sz="2000" dirty="0" smtClean="0"/>
              <a:t>1</a:t>
            </a:r>
            <a:endParaRPr lang="en-US" sz="20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2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3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 </a:t>
            </a:r>
            <a:r>
              <a:rPr lang="he-IL" sz="2000" dirty="0" smtClean="0"/>
              <a:t>2</a:t>
            </a:r>
            <a:endParaRPr lang="en-US" sz="2000" dirty="0"/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2057400" y="5715000"/>
            <a:ext cx="9906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352800"/>
            <a:ext cx="3505200" cy="34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4" presetClass="exit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9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9" grpId="1"/>
      <p:bldP spid="10" grpId="0"/>
      <p:bldP spid="10" grpId="1"/>
      <p:bldP spid="10" grpId="3"/>
      <p:bldP spid="10" grpId="4"/>
      <p:bldP spid="10" grpId="6"/>
      <p:bldP spid="11" grpId="0"/>
      <p:bldP spid="12" grpId="0"/>
      <p:bldP spid="13" grpId="0"/>
      <p:bldP spid="14" grpId="0"/>
      <p:bldP spid="15" grpId="0"/>
      <p:bldP spid="22" grpId="0"/>
      <p:bldP spid="23" grpId="0"/>
      <p:bldP spid="23" grpId="1"/>
      <p:bldP spid="23" grpId="2"/>
      <p:bldP spid="23" grpId="3"/>
      <p:bldP spid="24" grpId="0"/>
      <p:bldP spid="24" grpId="1"/>
      <p:bldP spid="26" grpId="0"/>
      <p:bldP spid="2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את רוחבו העליון של טרפז ואת רוחבו התחתון.</a:t>
            </a:r>
          </a:p>
          <a:p>
            <a:r>
              <a:rPr lang="he-IL" dirty="0" smtClean="0"/>
              <a:t>ניתן להניח כי הרוחב העליון קצר מהרוחב התחתון.</a:t>
            </a:r>
          </a:p>
          <a:p>
            <a:r>
              <a:rPr lang="he-IL" dirty="0" smtClean="0"/>
              <a:t>יש לצייר טרפז בהתאם לרוחבים שנקלטו.</a:t>
            </a:r>
          </a:p>
          <a:p>
            <a:r>
              <a:rPr lang="he-IL" dirty="0" smtClean="0"/>
              <a:t>דוגמא:</a:t>
            </a:r>
          </a:p>
          <a:p>
            <a:pPr lvl="1"/>
            <a:r>
              <a:rPr lang="he-IL" dirty="0" smtClean="0"/>
              <a:t>עבור רוחב עליון 4 ורוחב תחתון 7 נצייר את הטרפז הבא:</a:t>
            </a:r>
          </a:p>
          <a:p>
            <a:pPr lvl="1" algn="l">
              <a:buNone/>
            </a:pPr>
            <a:r>
              <a:rPr lang="en-US" dirty="0" smtClean="0"/>
              <a:t>         * * * *</a:t>
            </a:r>
          </a:p>
          <a:p>
            <a:pPr lvl="1" algn="l">
              <a:buNone/>
            </a:pPr>
            <a:r>
              <a:rPr lang="en-US" dirty="0" smtClean="0"/>
              <a:t>        * * * * *</a:t>
            </a:r>
          </a:p>
          <a:p>
            <a:pPr lvl="1" algn="l">
              <a:buNone/>
            </a:pPr>
            <a:r>
              <a:rPr lang="en-US" dirty="0" smtClean="0"/>
              <a:t>       * * * * * *</a:t>
            </a:r>
            <a:r>
              <a:rPr lang="he-IL" dirty="0" smtClean="0"/>
              <a:t> </a:t>
            </a:r>
            <a:endParaRPr lang="en-US" dirty="0" smtClean="0"/>
          </a:p>
          <a:p>
            <a:pPr lvl="1" algn="l">
              <a:buNone/>
            </a:pPr>
            <a:r>
              <a:rPr lang="en-US" dirty="0" smtClean="0"/>
              <a:t>      * * * * * * *</a:t>
            </a:r>
          </a:p>
          <a:p>
            <a:pPr lvl="1"/>
            <a:r>
              <a:rPr lang="he-IL" dirty="0" smtClean="0"/>
              <a:t>כלומר, בשורה הראשונה 4 כוכביות, בשניה 5 וכך עד שיש שורה עם 7 כוכביות.</a:t>
            </a:r>
          </a:p>
          <a:p>
            <a:pPr lvl="1"/>
            <a:r>
              <a:rPr lang="he-IL" dirty="0" smtClean="0"/>
              <a:t>נשים לב שציור הכוכביות בכל שורה אינו בהכרח מתחיל מתחילת השורה!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טרפז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14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334000"/>
          </a:xfrm>
        </p:spPr>
        <p:txBody>
          <a:bodyPr/>
          <a:lstStyle/>
          <a:p>
            <a:r>
              <a:rPr lang="he-IL" dirty="0" smtClean="0"/>
              <a:t>מאחר וכל שורה, פרט לאחרונה, אינה מתחילה צמודה לשמאל, יש למצוא דרך לצייר את הכוכביות יותר ימינה בשורה.</a:t>
            </a:r>
          </a:p>
          <a:p>
            <a:r>
              <a:rPr lang="he-IL" dirty="0" smtClean="0"/>
              <a:t>הדרך היא לצייר רווחים (תו שאינו נראה אך מקדם את המיקום) לפני ציור הכוכביות.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he-IL" dirty="0" smtClean="0"/>
              <a:t>ניתן לראות שאכן בצד שמאל הטרפז נראה תקין, אבל צידו הימני ישר, ולכן ננסה לשים רווח בין כל כוכבית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טרפז: ניתוח הבעיה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15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2600" y="3124200"/>
            <a:ext cx="25908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</a:p>
          <a:p>
            <a:pPr lvl="1"/>
            <a:r>
              <a:rPr lang="en-US" sz="2800" dirty="0" smtClean="0"/>
              <a:t>--*-*-*-*-*</a:t>
            </a:r>
          </a:p>
          <a:p>
            <a:pPr lvl="1"/>
            <a:r>
              <a:rPr lang="en-US" sz="2800" dirty="0" smtClean="0"/>
              <a:t>-*-*-*-*-*-*</a:t>
            </a:r>
          </a:p>
          <a:p>
            <a:pPr lvl="1"/>
            <a:r>
              <a:rPr lang="en-US" sz="2800" dirty="0" smtClean="0"/>
              <a:t>*-*-*-*-*-*-*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3124200"/>
            <a:ext cx="20574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---****</a:t>
            </a:r>
          </a:p>
          <a:p>
            <a:pPr lvl="1"/>
            <a:r>
              <a:rPr lang="en-US" sz="2800" dirty="0" smtClean="0"/>
              <a:t>--*****</a:t>
            </a:r>
          </a:p>
          <a:p>
            <a:pPr lvl="1"/>
            <a:r>
              <a:rPr lang="en-US" sz="2800" dirty="0" smtClean="0"/>
              <a:t>-******</a:t>
            </a:r>
          </a:p>
          <a:p>
            <a:pPr lvl="1"/>
            <a:r>
              <a:rPr lang="en-US" sz="2800" dirty="0" smtClean="0"/>
              <a:t>*******</a:t>
            </a:r>
            <a:endParaRPr lang="en-US" sz="2800" dirty="0"/>
          </a:p>
        </p:txBody>
      </p:sp>
      <p:sp>
        <p:nvSpPr>
          <p:cNvPr id="7" name="Right Arrow 6"/>
          <p:cNvSpPr/>
          <p:nvPr/>
        </p:nvSpPr>
        <p:spPr>
          <a:xfrm rot="10800000">
            <a:off x="4648200" y="3810000"/>
            <a:ext cx="1219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ניתן לראות שכל שורה מורכבת מכמות כלשהי של רווחים, ואז זוגות של כוכבית+רווח, פרט לכוכבית האחרונה, שאין מימינה רווח</a:t>
            </a:r>
          </a:p>
          <a:p>
            <a:r>
              <a:rPr lang="he-IL" dirty="0" smtClean="0"/>
              <a:t>לצורך הכלליות, נצייר גם ליד הכוכבית האחרונה רווח (לא ישנה את התצוגה על המסך מאחר ורווח הוא תו שאינו נראה)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טרפז: ניתוח הבעיה 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16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257800" y="1219200"/>
            <a:ext cx="25908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</a:p>
          <a:p>
            <a:pPr lvl="1"/>
            <a:r>
              <a:rPr lang="en-US" sz="2800" dirty="0" smtClean="0"/>
              <a:t>--*-*-*-*-*</a:t>
            </a:r>
          </a:p>
          <a:p>
            <a:pPr lvl="1"/>
            <a:r>
              <a:rPr lang="en-US" sz="2800" dirty="0" smtClean="0"/>
              <a:t>-*-*-*-*-*-*</a:t>
            </a:r>
          </a:p>
          <a:p>
            <a:pPr lvl="1"/>
            <a:r>
              <a:rPr lang="en-US" sz="2800" dirty="0" smtClean="0"/>
              <a:t>*-*-*-*-*-*-*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1219200"/>
            <a:ext cx="28194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-*-*-*-*-*-*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*-*-*-*-*-*-*</a:t>
            </a:r>
            <a:r>
              <a:rPr lang="he-IL" sz="2800" dirty="0" smtClean="0"/>
              <a:t>-</a:t>
            </a:r>
            <a:endParaRPr lang="en-US" sz="2800" dirty="0"/>
          </a:p>
        </p:txBody>
      </p:sp>
      <p:sp>
        <p:nvSpPr>
          <p:cNvPr id="7" name="Right Arrow 6"/>
          <p:cNvSpPr/>
          <p:nvPr/>
        </p:nvSpPr>
        <p:spPr>
          <a:xfrm rot="10800000">
            <a:off x="3886200" y="1981200"/>
            <a:ext cx="1219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נצייר טבלה שבנוסף לכמות הצמדים של כוכבית+רווח בכל שורה, מציינת כמה רווחים יש לצייר בתחילת השורה</a:t>
            </a:r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טרפז: ניתוח הבעיה (3)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17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38800" y="3137118"/>
            <a:ext cx="28194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-*-*-*-*-*-*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*-*-*-*-*-*-*</a:t>
            </a:r>
            <a:r>
              <a:rPr lang="he-IL" sz="2800" dirty="0" smtClean="0"/>
              <a:t>-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3429000" y="5181600"/>
            <a:ext cx="5181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b="1" dirty="0" smtClean="0">
                <a:solidFill>
                  <a:schemeClr val="tx1"/>
                </a:solidFill>
              </a:rPr>
              <a:t>הצגת הפלט הוא תמיד מלמעלה למטה, ומשמאל לימין, לכן עלינו להקפיד על ציור הרווחים בתחילת כל שורה.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600200" y="2590800"/>
          <a:ext cx="3657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1176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צמדים של כוכבית + רווח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 smtClean="0"/>
                        <a:t># רווחים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מאחר ויש סטיה קבועה בין מספר השורה לעמודה השמאלית, נשנה את מספור השורות: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טרפז: ניתוח הבעיה (4)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18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81200" y="1143000"/>
          <a:ext cx="3657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1176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צמדים של כוכבית + רווח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 smtClean="0"/>
                        <a:t># רווחים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67400" y="1765518"/>
            <a:ext cx="28194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-*-*-*-*-*-*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*-*-*-*-*-*-*</a:t>
            </a:r>
            <a:r>
              <a:rPr lang="he-IL" sz="2800" dirty="0" smtClean="0"/>
              <a:t>-</a:t>
            </a:r>
            <a:endParaRPr lang="en-US" sz="28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33800" y="4419600"/>
          <a:ext cx="3657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1176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צמדים של כוכבית + רווח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 smtClean="0"/>
                        <a:t># רווחים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ular Callout 9"/>
          <p:cNvSpPr/>
          <p:nvPr/>
        </p:nvSpPr>
        <p:spPr>
          <a:xfrm>
            <a:off x="152400" y="2209800"/>
            <a:ext cx="2209800" cy="914400"/>
          </a:xfrm>
          <a:prstGeom prst="wedgeRectCallout">
            <a:avLst>
              <a:gd name="adj1" fmla="val 53897"/>
              <a:gd name="adj2" fmla="val -628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b="1" dirty="0" smtClean="0">
                <a:solidFill>
                  <a:schemeClr val="tx1"/>
                </a:solidFill>
              </a:rPr>
              <a:t>סכום 2 העמודות השמאליות הינו כגודל הרוחב התחתון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4600" y="1752600"/>
            <a:ext cx="1981200" cy="1524000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629400" y="5029200"/>
            <a:ext cx="609600" cy="1524000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ular Callout 12"/>
          <p:cNvSpPr/>
          <p:nvPr/>
        </p:nvSpPr>
        <p:spPr>
          <a:xfrm>
            <a:off x="609600" y="5181600"/>
            <a:ext cx="2743200" cy="609600"/>
          </a:xfrm>
          <a:prstGeom prst="wedgeRectCallout">
            <a:avLst>
              <a:gd name="adj1" fmla="val 130514"/>
              <a:gd name="adj2" fmla="val -113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נזהה כי כמות הרווחים היא:</a:t>
            </a:r>
          </a:p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buttom</a:t>
            </a:r>
            <a:r>
              <a:rPr lang="en-US" b="1" dirty="0" smtClean="0">
                <a:solidFill>
                  <a:schemeClr val="tx1"/>
                </a:solidFill>
              </a:rPr>
              <a:t>  -  line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19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76200"/>
            <a:ext cx="40767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6"/>
          <p:cNvSpPr/>
          <p:nvPr/>
        </p:nvSpPr>
        <p:spPr>
          <a:xfrm>
            <a:off x="3048000" y="228600"/>
            <a:ext cx="3657600" cy="1143000"/>
          </a:xfrm>
          <a:prstGeom prst="wedgeRectCallout">
            <a:avLst>
              <a:gd name="adj1" fmla="val 63723"/>
              <a:gd name="adj2" fmla="val 781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he-IL" b="1" dirty="0" smtClean="0">
                <a:solidFill>
                  <a:schemeClr val="tx1"/>
                </a:solidFill>
              </a:rPr>
              <a:t>בתוך התהליך המרכזי שחוזר על עצמו (הדפסת שורה), יש שני תהליכים: </a:t>
            </a:r>
          </a:p>
          <a:p>
            <a:pPr algn="r" rtl="1"/>
            <a:r>
              <a:rPr lang="he-IL" b="1" dirty="0" smtClean="0">
                <a:solidFill>
                  <a:schemeClr val="tx1"/>
                </a:solidFill>
              </a:rPr>
              <a:t>1- הדפסת רווחים</a:t>
            </a:r>
          </a:p>
          <a:p>
            <a:pPr algn="r" rtl="1"/>
            <a:r>
              <a:rPr lang="he-IL" b="1" dirty="0" smtClean="0">
                <a:solidFill>
                  <a:schemeClr val="tx1"/>
                </a:solidFill>
              </a:rPr>
              <a:t>2- הדפסת צמדים של כוכבית+רווח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8200" y="1981200"/>
            <a:ext cx="2438400" cy="1828800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24400" y="4114800"/>
            <a:ext cx="2438400" cy="1828800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81000" y="1893332"/>
          <a:ext cx="3657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1176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צמדים של כוכבית + רווח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 smtClean="0"/>
                        <a:t># רווחים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3400" y="1600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he-IL" b="1" dirty="0" smtClean="0"/>
              <a:t>למשל עבור </a:t>
            </a:r>
            <a:r>
              <a:rPr lang="en-US" b="1" dirty="0" smtClean="0"/>
              <a:t>top=4</a:t>
            </a:r>
            <a:r>
              <a:rPr lang="he-IL" b="1" dirty="0" smtClean="0"/>
              <a:t> ו- </a:t>
            </a:r>
            <a:r>
              <a:rPr lang="en-US" b="1" dirty="0" err="1" smtClean="0"/>
              <a:t>buttom</a:t>
            </a:r>
            <a:r>
              <a:rPr lang="en-US" b="1" dirty="0" smtClean="0"/>
              <a:t>=7</a:t>
            </a:r>
            <a:r>
              <a:rPr lang="he-IL" b="1" dirty="0" smtClean="0"/>
              <a:t>: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9200" y="4203918"/>
            <a:ext cx="2819400" cy="18158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---*-*-*-*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-*-*-*-*-*-*</a:t>
            </a:r>
            <a:r>
              <a:rPr lang="he-IL" sz="2800" dirty="0" smtClean="0"/>
              <a:t>-</a:t>
            </a:r>
            <a:endParaRPr lang="en-US" sz="2800" dirty="0" smtClean="0"/>
          </a:p>
          <a:p>
            <a:pPr lvl="1"/>
            <a:r>
              <a:rPr lang="en-US" sz="2800" dirty="0" smtClean="0"/>
              <a:t>*-*-*-*-*-*-*</a:t>
            </a:r>
            <a:r>
              <a:rPr lang="he-IL" sz="2800" dirty="0" smtClean="0"/>
              <a:t>-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לולאות מקוננות</a:t>
            </a:r>
          </a:p>
          <a:p>
            <a:r>
              <a:rPr lang="he-IL" dirty="0" smtClean="0"/>
              <a:t>הצגת הפתרון תרשים זרימה</a:t>
            </a:r>
          </a:p>
          <a:p>
            <a:r>
              <a:rPr lang="he-IL" dirty="0" smtClean="0"/>
              <a:t>כתיבת הפתרון בפסאודו-קוד</a:t>
            </a: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fld id="{5E91D000-7C9A-4EBC-A6A1-D2E0C0D7C357}" type="slidenum">
              <a:rPr lang="he-IL" sz="1400"/>
              <a:pPr>
                <a:defRPr/>
              </a:pPr>
              <a:t>2</a:t>
            </a:fld>
            <a:r>
              <a:rPr lang="he-IL" sz="1400"/>
              <a:t>   </a:t>
            </a:r>
          </a:p>
          <a:p>
            <a:pPr>
              <a:defRPr/>
            </a:pPr>
            <a:r>
              <a:rPr lang="he-IL" sz="1400"/>
              <a:t> </a:t>
            </a:r>
            <a:r>
              <a:rPr lang="en-US" sz="1400"/>
              <a:t>© Keren Kalif</a:t>
            </a:r>
          </a:p>
          <a:p>
            <a:pPr>
              <a:defRPr/>
            </a:pPr>
            <a:endParaRPr lang="en-US" sz="1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ביחידה זו נלמד: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קלוט מהמשתמש </a:t>
            </a:r>
            <a:r>
              <a:rPr lang="en-US" dirty="0" smtClean="0"/>
              <a:t>top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קלוט מהמשתמש </a:t>
            </a:r>
            <a:r>
              <a:rPr lang="en-US" dirty="0" err="1" smtClean="0"/>
              <a:t>buttom</a:t>
            </a:r>
            <a:endParaRPr lang="he-IL" dirty="0" smtClean="0"/>
          </a:p>
          <a:p>
            <a:pPr marL="623887" indent="-514350">
              <a:buFont typeface="+mj-lt"/>
              <a:buAutoNum type="arabicPeriod"/>
            </a:pPr>
            <a:r>
              <a:rPr lang="he-IL" dirty="0" smtClean="0"/>
              <a:t>עבור </a:t>
            </a:r>
            <a:r>
              <a:rPr lang="en-US" dirty="0" err="1" smtClean="0"/>
              <a:t>i</a:t>
            </a:r>
            <a:r>
              <a:rPr lang="he-IL" dirty="0" smtClean="0"/>
              <a:t> בטווח </a:t>
            </a:r>
            <a:r>
              <a:rPr lang="en-US" dirty="0" smtClean="0"/>
              <a:t>top</a:t>
            </a:r>
            <a:r>
              <a:rPr lang="he-IL" dirty="0" smtClean="0"/>
              <a:t>...</a:t>
            </a:r>
            <a:r>
              <a:rPr lang="en-US" dirty="0" err="1" smtClean="0"/>
              <a:t>buttom</a:t>
            </a:r>
            <a:r>
              <a:rPr lang="he-IL" dirty="0" smtClean="0"/>
              <a:t>:</a:t>
            </a:r>
          </a:p>
          <a:p>
            <a:pPr marL="879475" lvl="1" indent="20638">
              <a:buFont typeface="+mj-lt"/>
              <a:buAutoNum type="alphaLcParenR"/>
            </a:pPr>
            <a:r>
              <a:rPr lang="he-IL" dirty="0" smtClean="0"/>
              <a:t>עבור </a:t>
            </a:r>
            <a:r>
              <a:rPr lang="en-US" dirty="0" smtClean="0"/>
              <a:t>j</a:t>
            </a:r>
            <a:r>
              <a:rPr lang="he-IL" dirty="0" smtClean="0"/>
              <a:t> בטווח 1...</a:t>
            </a:r>
            <a:r>
              <a:rPr lang="en-US" dirty="0" smtClean="0"/>
              <a:t> </a:t>
            </a:r>
            <a:r>
              <a:rPr lang="en-US" dirty="0" err="1" smtClean="0"/>
              <a:t>buttom-i</a:t>
            </a:r>
            <a:r>
              <a:rPr lang="he-IL" dirty="0" smtClean="0"/>
              <a:t>:</a:t>
            </a:r>
          </a:p>
          <a:p>
            <a:pPr marL="1350963" lvl="2" indent="-95250">
              <a:buFont typeface="+mj-lt"/>
              <a:buAutoNum type="romanLcPeriod"/>
            </a:pPr>
            <a:r>
              <a:rPr lang="he-IL" dirty="0" smtClean="0"/>
              <a:t> צייר רווח</a:t>
            </a:r>
          </a:p>
          <a:p>
            <a:pPr marL="879475" lvl="1" indent="20638">
              <a:buFont typeface="+mj-lt"/>
              <a:buAutoNum type="alphaLcParenR"/>
            </a:pPr>
            <a:r>
              <a:rPr lang="he-IL" dirty="0" smtClean="0"/>
              <a:t>עבור </a:t>
            </a:r>
            <a:r>
              <a:rPr lang="en-US" dirty="0" smtClean="0"/>
              <a:t>j</a:t>
            </a:r>
            <a:r>
              <a:rPr lang="he-IL" dirty="0" smtClean="0"/>
              <a:t> בטווח 1...</a:t>
            </a:r>
            <a:r>
              <a:rPr lang="en-US" dirty="0" err="1" smtClean="0"/>
              <a:t>i</a:t>
            </a:r>
            <a:r>
              <a:rPr lang="he-IL" dirty="0" smtClean="0"/>
              <a:t>:</a:t>
            </a:r>
          </a:p>
          <a:p>
            <a:pPr marL="1350963" lvl="2" indent="-95250">
              <a:buFont typeface="+mj-lt"/>
              <a:buAutoNum type="romanLcPeriod"/>
            </a:pPr>
            <a:r>
              <a:rPr lang="he-IL" dirty="0" smtClean="0"/>
              <a:t> צייר כוכבית ורווח</a:t>
            </a:r>
          </a:p>
          <a:p>
            <a:pPr marL="879475" lvl="1" indent="20638">
              <a:buFont typeface="+mj-lt"/>
              <a:buAutoNum type="alphaLcParenR"/>
            </a:pPr>
            <a:r>
              <a:rPr lang="he-IL" dirty="0" smtClean="0"/>
              <a:t>צייר ירידת שורה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ובכתיבה פורמאלית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20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228600" y="304800"/>
            <a:ext cx="2590800" cy="2057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6096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top = 4</a:t>
            </a:r>
            <a:endParaRPr lang="en-US" sz="20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" y="1371600"/>
            <a:ext cx="914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 </a:t>
            </a:r>
            <a:r>
              <a:rPr lang="he-IL" sz="2000" dirty="0" smtClean="0"/>
              <a:t> </a:t>
            </a:r>
            <a:r>
              <a:rPr lang="en-US" sz="2000" dirty="0" smtClean="0"/>
              <a:t>4</a:t>
            </a:r>
            <a:endParaRPr lang="en-US" sz="20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4800" y="17526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j = 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4800" y="137160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 6</a:t>
            </a:r>
            <a:endParaRPr lang="en-US" sz="20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4800" y="175260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j = </a:t>
            </a:r>
            <a:r>
              <a:rPr lang="he-IL" sz="2000" dirty="0" smtClean="0"/>
              <a:t>3</a:t>
            </a:r>
            <a:endParaRPr lang="en-US" sz="20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" y="17526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j = </a:t>
            </a:r>
            <a:r>
              <a:rPr lang="he-IL" sz="2000" dirty="0" smtClean="0"/>
              <a:t>2</a:t>
            </a:r>
            <a:endParaRPr lang="en-US" sz="2000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1371600"/>
            <a:ext cx="914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 5</a:t>
            </a:r>
            <a:endParaRPr lang="en-US" sz="20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04800" y="9906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 smtClean="0"/>
              <a:t>buttom</a:t>
            </a:r>
            <a:r>
              <a:rPr lang="en-US" sz="2000" dirty="0" smtClean="0"/>
              <a:t> = 7</a:t>
            </a:r>
            <a:endParaRPr lang="en-US" sz="20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57400" y="3451086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0" y="4419600"/>
            <a:ext cx="990600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3" name="Straight Arrow Connector 22"/>
          <p:cNvCxnSpPr>
            <a:cxnSpLocks noChangeShapeType="1"/>
          </p:cNvCxnSpPr>
          <p:nvPr/>
        </p:nvCxnSpPr>
        <p:spPr bwMode="auto">
          <a:xfrm>
            <a:off x="0" y="4953000"/>
            <a:ext cx="990600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143000" y="34510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24000" y="34510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905000" y="34510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590800" y="3451086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124200" y="3451086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657600" y="3451086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143000" y="39844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524000" y="39844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752600" y="39848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286000" y="39848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819400" y="39848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352800" y="39848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886200" y="39848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143000" y="4517886"/>
            <a:ext cx="60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3716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9812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5146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0480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814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114800" y="4518223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0668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6002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2098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7432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2766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38100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343400" y="5029200"/>
            <a:ext cx="114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*</a:t>
            </a:r>
            <a:r>
              <a:rPr lang="en-US" sz="4000" b="1" dirty="0" smtClean="0">
                <a:solidFill>
                  <a:srgbClr val="0070C0"/>
                </a:solidFill>
              </a:rPr>
              <a:t>_</a:t>
            </a:r>
            <a:endParaRPr lang="en-US" sz="4000" b="1" dirty="0">
              <a:solidFill>
                <a:srgbClr val="0070C0"/>
              </a:solidFill>
            </a:endParaRPr>
          </a:p>
        </p:txBody>
      </p:sp>
      <p:cxnSp>
        <p:nvCxnSpPr>
          <p:cNvPr id="53" name="Straight Arrow Connector 52"/>
          <p:cNvCxnSpPr>
            <a:cxnSpLocks noChangeShapeType="1"/>
          </p:cNvCxnSpPr>
          <p:nvPr/>
        </p:nvCxnSpPr>
        <p:spPr bwMode="auto">
          <a:xfrm>
            <a:off x="0" y="5486400"/>
            <a:ext cx="990600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04800" y="137160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 7</a:t>
            </a:r>
            <a:endParaRPr lang="en-US" sz="2000" dirty="0"/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04800" y="17526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j = </a:t>
            </a:r>
            <a:r>
              <a:rPr lang="en-US" sz="2000" dirty="0" smtClean="0"/>
              <a:t>4</a:t>
            </a:r>
            <a:endParaRPr lang="en-US" sz="2000" dirty="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04800" y="17526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/>
              <a:t>j = </a:t>
            </a:r>
            <a:r>
              <a:rPr lang="en-US" sz="2000" dirty="0" smtClean="0"/>
              <a:t>5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9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1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0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1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3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1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5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6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3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4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5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92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3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06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7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1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9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7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8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9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4" presetClass="exit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1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0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1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" presetClass="exit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63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71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2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7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4" presetClass="exit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5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6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4" presetClass="exit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6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7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1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4" presetClass="exit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29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3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5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1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2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59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0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1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9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70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1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8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5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8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7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9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9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9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9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2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3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4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31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2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3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5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6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9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5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58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9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5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6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7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10" grpId="0"/>
      <p:bldP spid="10" grpId="1"/>
      <p:bldP spid="11" grpId="0"/>
      <p:bldP spid="11" grpId="1"/>
      <p:bldP spid="11" grpId="2"/>
      <p:bldP spid="11" grpId="3"/>
      <p:bldP spid="11" grpId="4"/>
      <p:bldP spid="11" grpId="5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3" grpId="0"/>
      <p:bldP spid="13" grpId="1"/>
      <p:bldP spid="14" grpId="0"/>
      <p:bldP spid="15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5" grpId="1"/>
      <p:bldP spid="55" grpId="2"/>
      <p:bldP spid="55" grpId="3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קרא מהמשתמש 2 מספרים והצג כמה ספרות מופיעות בשניהם</a:t>
            </a:r>
          </a:p>
          <a:p>
            <a:r>
              <a:rPr lang="he-IL" dirty="0" smtClean="0"/>
              <a:t>דוגמאות: </a:t>
            </a:r>
          </a:p>
          <a:p>
            <a:pPr lvl="1"/>
            <a:r>
              <a:rPr lang="he-IL" dirty="0" smtClean="0"/>
              <a:t>עבור 1</a:t>
            </a:r>
            <a:r>
              <a:rPr lang="he-IL" b="1" dirty="0" smtClean="0"/>
              <a:t>73</a:t>
            </a:r>
            <a:r>
              <a:rPr lang="he-IL" dirty="0" smtClean="0"/>
              <a:t>4 ו- </a:t>
            </a:r>
            <a:r>
              <a:rPr lang="he-IL" b="1" dirty="0" smtClean="0"/>
              <a:t>7</a:t>
            </a:r>
            <a:r>
              <a:rPr lang="he-IL" dirty="0" smtClean="0"/>
              <a:t>8</a:t>
            </a:r>
            <a:r>
              <a:rPr lang="he-IL" b="1" dirty="0" smtClean="0"/>
              <a:t>3</a:t>
            </a:r>
            <a:r>
              <a:rPr lang="he-IL" dirty="0" smtClean="0"/>
              <a:t>9 יוצג 2, כי הספרות 7 ו- 3 מופיעות בשניהם</a:t>
            </a:r>
          </a:p>
          <a:p>
            <a:pPr lvl="1"/>
            <a:r>
              <a:rPr lang="he-IL" dirty="0" smtClean="0"/>
              <a:t>עבור 112233 ו- 33 יוצג 1 כי הספרה 3 מופיעה בשניהם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2 אסטרטגיות לפעולה:</a:t>
            </a:r>
          </a:p>
          <a:p>
            <a:pPr marL="849313" lvl="1" indent="-457200">
              <a:buFont typeface="+mj-lt"/>
              <a:buAutoNum type="arabicPeriod"/>
            </a:pPr>
            <a:r>
              <a:rPr lang="he-IL" dirty="0" smtClean="0"/>
              <a:t>עבור כל ספרה בראשון נבדוק האם מופיעה בשני. יש לוודא שהספרה טרם הופיעה בראשון כדי לא לבדוק פעמיים.</a:t>
            </a:r>
          </a:p>
          <a:p>
            <a:pPr marL="849313" lvl="1" indent="-457200">
              <a:buFont typeface="+mj-lt"/>
              <a:buAutoNum type="arabicPeriod"/>
            </a:pPr>
            <a:r>
              <a:rPr lang="he-IL" dirty="0" smtClean="0"/>
              <a:t>עבור כל ספרה (0-9) נבדוק האם היא מופיעה ב- 2 המספרים.</a:t>
            </a:r>
          </a:p>
          <a:p>
            <a:pPr lvl="1"/>
            <a:endParaRPr lang="he-IL" dirty="0" smtClean="0"/>
          </a:p>
          <a:p>
            <a:r>
              <a:rPr lang="he-IL" dirty="0" smtClean="0"/>
              <a:t>אסטרטגיה 2 יותר פשוטה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קריאת 2 מספרים והצגה כמה ספרות מופיעות בשניהם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21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עבור כל אחת מהספרות 0 עד 9:</a:t>
            </a:r>
          </a:p>
          <a:p>
            <a:pPr lvl="1"/>
            <a:r>
              <a:rPr lang="he-IL" dirty="0" smtClean="0"/>
              <a:t>בדוק האם הספרה מופיעה במספר הראשון</a:t>
            </a:r>
          </a:p>
          <a:p>
            <a:pPr lvl="1"/>
            <a:r>
              <a:rPr lang="he-IL" dirty="0" smtClean="0"/>
              <a:t>אם כן, בדוק האם מופיעה במספר השני</a:t>
            </a:r>
          </a:p>
          <a:p>
            <a:pPr lvl="1"/>
            <a:r>
              <a:rPr lang="he-IL" dirty="0" smtClean="0"/>
              <a:t>אם כן, עדכן את </a:t>
            </a:r>
            <a:r>
              <a:rPr lang="en-US" dirty="0" smtClean="0"/>
              <a:t>counter</a:t>
            </a:r>
            <a:endParaRPr lang="he-IL" dirty="0" smtClean="0"/>
          </a:p>
          <a:p>
            <a:pPr lvl="1"/>
            <a:endParaRPr lang="he-IL" dirty="0" smtClean="0"/>
          </a:p>
          <a:p>
            <a:r>
              <a:rPr lang="he-IL" dirty="0" smtClean="0"/>
              <a:t>בדיקה האם ספרה מופיעה במספר:</a:t>
            </a:r>
          </a:p>
          <a:p>
            <a:pPr lvl="1"/>
            <a:r>
              <a:rPr lang="he-IL" dirty="0" smtClean="0"/>
              <a:t>בידוד כל ספרה באמצעות "תן/קצץ ספרה ימנית" ובדיקה האם שווה לספרה המבוקשת</a:t>
            </a:r>
          </a:p>
          <a:p>
            <a:pPr lvl="1"/>
            <a:endParaRPr lang="he-I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הרעיון הכללי לפתרון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22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 smtClean="0"/>
          </a:p>
          <a:p>
            <a:r>
              <a:rPr lang="he-IL" dirty="0" smtClean="0"/>
              <a:t>עבור כל ספרה בין 0 ל- 9 יש לעבור על כל הספרות המספר.</a:t>
            </a:r>
          </a:p>
          <a:p>
            <a:endParaRPr lang="en-US" dirty="0" smtClean="0"/>
          </a:p>
          <a:p>
            <a:r>
              <a:rPr lang="he-IL" dirty="0" smtClean="0"/>
              <a:t>מאחר ועבור כל ספרה בין 0 ל- 9 יש לעבור על כל ספרות המספר, יש להשתמש בפעולת הקיצוץ שהורסת את המספר.</a:t>
            </a:r>
          </a:p>
          <a:p>
            <a:pPr lvl="1"/>
            <a:r>
              <a:rPr lang="he-IL" dirty="0" smtClean="0"/>
              <a:t>לכן נעבוד עם משתנה עזר, כדי לשמור את המספר המקורי.</a:t>
            </a:r>
          </a:p>
          <a:p>
            <a:endParaRPr lang="he-IL" dirty="0" smtClean="0"/>
          </a:p>
          <a:p>
            <a:r>
              <a:rPr lang="he-IL" dirty="0" smtClean="0"/>
              <a:t>אם נזהה שאחת הספרות היא הספרה המבוקשת, אין צורך להמשיך ולבדוק את שאר הספרות, ולכן נתחזק משתנה שתפקידו להעיד האם הספרה נמצאה במספר.</a:t>
            </a:r>
          </a:p>
          <a:p>
            <a:endParaRPr lang="he-I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10600" cy="715962"/>
          </a:xfrm>
        </p:spPr>
        <p:txBody>
          <a:bodyPr>
            <a:normAutofit fontScale="90000"/>
          </a:bodyPr>
          <a:lstStyle/>
          <a:p>
            <a:r>
              <a:rPr lang="he-IL" dirty="0" smtClean="0"/>
              <a:t>הרעיון הכללי לבדיקה הם ספרה מופיעה במספר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23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7052" y="0"/>
            <a:ext cx="607502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br>
              <a:rPr lang="he-IL" dirty="0" smtClean="0"/>
            </a:br>
            <a:r>
              <a:rPr lang="he-IL" dirty="0" smtClean="0"/>
              <a:t> (חלק 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24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228600" y="3657600"/>
            <a:ext cx="4267200" cy="381000"/>
          </a:xfrm>
          <a:prstGeom prst="wedgeRectCallout">
            <a:avLst>
              <a:gd name="adj1" fmla="val 63723"/>
              <a:gd name="adj2" fmla="val -400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בדיקה האם הספרה מופיעה במספר הראשון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228600" y="4191000"/>
            <a:ext cx="3276600" cy="533400"/>
          </a:xfrm>
          <a:prstGeom prst="wedgeRectCallout">
            <a:avLst>
              <a:gd name="adj1" fmla="val 85383"/>
              <a:gd name="adj2" fmla="val 2905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אם מופיעה במספר הראשון נעבור לבדוק האם מופיעה במספר שני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228600" y="4953000"/>
            <a:ext cx="3276600" cy="533400"/>
          </a:xfrm>
          <a:prstGeom prst="wedgeRectCallout">
            <a:avLst>
              <a:gd name="adj1" fmla="val 67472"/>
              <a:gd name="adj2" fmla="val 190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אם אינה מופיעה במספר הראשון נעבור לבדוק את הספרה הבאה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53000" y="3200400"/>
            <a:ext cx="3733800" cy="2819400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ular Callout 11"/>
          <p:cNvSpPr/>
          <p:nvPr/>
        </p:nvSpPr>
        <p:spPr>
          <a:xfrm>
            <a:off x="5638800" y="609600"/>
            <a:ext cx="3276600" cy="838200"/>
          </a:xfrm>
          <a:prstGeom prst="wedgeRectCallout">
            <a:avLst>
              <a:gd name="adj1" fmla="val -39371"/>
              <a:gd name="adj2" fmla="val 1504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נשים לב שלפני פירוק המספר נשמור את ערכו, כדי שנוכל להמשיך לעבוד איתו בסיבוב הבא.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7723" y="2139804"/>
            <a:ext cx="4860077" cy="464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br>
              <a:rPr lang="he-IL" dirty="0" smtClean="0"/>
            </a:br>
            <a:r>
              <a:rPr lang="he-IL" dirty="0" smtClean="0"/>
              <a:t> (חלק 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25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228600" y="3352800"/>
            <a:ext cx="4038600" cy="381000"/>
          </a:xfrm>
          <a:prstGeom prst="wedgeRectCallout">
            <a:avLst>
              <a:gd name="adj1" fmla="val 83202"/>
              <a:gd name="adj2" fmla="val 351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בדיקה האם הספרה מופיעה במספר השני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447800" y="4343400"/>
            <a:ext cx="2819400" cy="533400"/>
          </a:xfrm>
          <a:prstGeom prst="wedgeRectCallout">
            <a:avLst>
              <a:gd name="adj1" fmla="val 153186"/>
              <a:gd name="adj2" fmla="val 3084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אם מופיעה גם במספר השני נגדיל את ה- </a:t>
            </a:r>
            <a:r>
              <a:rPr lang="en-US" b="1" dirty="0" smtClean="0">
                <a:solidFill>
                  <a:schemeClr val="tx1"/>
                </a:solidFill>
              </a:rPr>
              <a:t>counter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1066800" y="5715000"/>
            <a:ext cx="3276600" cy="533400"/>
          </a:xfrm>
          <a:prstGeom prst="wedgeRectCallout">
            <a:avLst>
              <a:gd name="adj1" fmla="val 84133"/>
              <a:gd name="adj2" fmla="val 1216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בכל מקרה בסוף נעבור לבדוק את הספרה הבאה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"/>
            <a:ext cx="5867400" cy="190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ובכתיבה פורמאלית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2400"/>
            <a:ext cx="8610600" cy="6400800"/>
          </a:xfrm>
        </p:spPr>
        <p:txBody>
          <a:bodyPr/>
          <a:lstStyle/>
          <a:p>
            <a:pPr marL="450850" indent="-342900">
              <a:buFont typeface="+mj-lt"/>
              <a:buAutoNum type="arabicPeriod"/>
            </a:pPr>
            <a:r>
              <a:rPr lang="he-IL" sz="2400" dirty="0" smtClean="0"/>
              <a:t>קלוט </a:t>
            </a:r>
            <a:r>
              <a:rPr lang="en-US" sz="2400" dirty="0" smtClean="0"/>
              <a:t>num1</a:t>
            </a:r>
            <a:r>
              <a:rPr lang="he-IL" sz="2400" dirty="0" smtClean="0"/>
              <a:t> ו- </a:t>
            </a:r>
            <a:r>
              <a:rPr lang="en-US" sz="2400" dirty="0" smtClean="0"/>
              <a:t>num2</a:t>
            </a:r>
            <a:r>
              <a:rPr lang="he-IL" sz="2400" dirty="0" smtClean="0"/>
              <a:t> </a:t>
            </a:r>
          </a:p>
          <a:p>
            <a:pPr marL="450850" indent="-342900">
              <a:buFont typeface="+mj-lt"/>
              <a:buAutoNum type="arabicPeriod"/>
            </a:pPr>
            <a:r>
              <a:rPr lang="he-IL" sz="2400" dirty="0" smtClean="0"/>
              <a:t>הגדר </a:t>
            </a:r>
            <a:r>
              <a:rPr lang="en-US" sz="2400" dirty="0" smtClean="0"/>
              <a:t>count=0</a:t>
            </a:r>
            <a:endParaRPr lang="he-IL" sz="2400" dirty="0" smtClean="0"/>
          </a:p>
          <a:p>
            <a:pPr marL="450850" indent="-342900">
              <a:buFont typeface="+mj-lt"/>
              <a:buAutoNum type="arabicPeriod"/>
            </a:pPr>
            <a:r>
              <a:rPr lang="he-IL" sz="2400" dirty="0" smtClean="0"/>
              <a:t>עבור </a:t>
            </a:r>
            <a:r>
              <a:rPr lang="en-US" sz="2400" dirty="0" err="1" smtClean="0"/>
              <a:t>i</a:t>
            </a:r>
            <a:r>
              <a:rPr lang="he-IL" sz="2400" dirty="0" smtClean="0"/>
              <a:t> בטווח 0...9:</a:t>
            </a:r>
          </a:p>
          <a:p>
            <a:pPr marL="1058863" lvl="2" indent="-457200">
              <a:buFont typeface="+mj-lt"/>
              <a:buAutoNum type="alphaLcPeriod"/>
            </a:pPr>
            <a:r>
              <a:rPr lang="he-IL" sz="2000" dirty="0" smtClean="0"/>
              <a:t>בצע </a:t>
            </a:r>
            <a:r>
              <a:rPr lang="en-US" sz="2000" dirty="0" smtClean="0"/>
              <a:t>temp=num1</a:t>
            </a:r>
            <a:endParaRPr lang="he-IL" sz="2000" dirty="0" smtClean="0"/>
          </a:p>
          <a:p>
            <a:pPr marL="1058863" lvl="2" indent="-457200">
              <a:buFont typeface="+mj-lt"/>
              <a:buAutoNum type="alphaLcPeriod"/>
            </a:pPr>
            <a:r>
              <a:rPr lang="he-IL" sz="2000" dirty="0" smtClean="0"/>
              <a:t>הגדר </a:t>
            </a:r>
            <a:r>
              <a:rPr lang="en-US" sz="2000" dirty="0" smtClean="0"/>
              <a:t>found=false</a:t>
            </a:r>
            <a:endParaRPr lang="he-IL" sz="2000" dirty="0" smtClean="0"/>
          </a:p>
          <a:p>
            <a:pPr marL="1058863" lvl="2" indent="-457200">
              <a:buFont typeface="+mj-lt"/>
              <a:buAutoNum type="alphaLcPeriod"/>
            </a:pPr>
            <a:r>
              <a:rPr lang="he-IL" sz="2000" dirty="0" smtClean="0"/>
              <a:t>כל עוד  </a:t>
            </a:r>
            <a:r>
              <a:rPr lang="en-US" sz="2000" dirty="0" smtClean="0"/>
              <a:t>temp&gt;0</a:t>
            </a:r>
            <a:r>
              <a:rPr lang="he-IL" sz="2000" dirty="0" smtClean="0"/>
              <a:t>  וגם  </a:t>
            </a:r>
            <a:r>
              <a:rPr lang="en-US" sz="2000" dirty="0" smtClean="0"/>
              <a:t>found=false</a:t>
            </a:r>
            <a:r>
              <a:rPr lang="he-IL" sz="2000" dirty="0" smtClean="0"/>
              <a:t>:</a:t>
            </a:r>
          </a:p>
          <a:p>
            <a:pPr marL="1400175" lvl="3" indent="-514350">
              <a:buFont typeface="+mj-lt"/>
              <a:buAutoNum type="romanUcPeriod"/>
            </a:pPr>
            <a:r>
              <a:rPr lang="he-IL" sz="1800" dirty="0" smtClean="0"/>
              <a:t>אם ספרה ימנית של </a:t>
            </a:r>
            <a:r>
              <a:rPr lang="en-US" sz="1800" dirty="0" smtClean="0"/>
              <a:t>temp</a:t>
            </a:r>
            <a:r>
              <a:rPr lang="he-IL" sz="1800" dirty="0" smtClean="0"/>
              <a:t> היא </a:t>
            </a:r>
            <a:r>
              <a:rPr lang="en-US" sz="1800" dirty="0" err="1" smtClean="0"/>
              <a:t>i</a:t>
            </a:r>
            <a:r>
              <a:rPr lang="he-IL" sz="1800" dirty="0" smtClean="0"/>
              <a:t>:</a:t>
            </a:r>
          </a:p>
          <a:p>
            <a:pPr marL="1571625" lvl="4" indent="-457200">
              <a:buFont typeface="+mj-lt"/>
              <a:buAutoNum type="alphaUcPeriod"/>
            </a:pPr>
            <a:r>
              <a:rPr lang="he-IL" sz="1600" dirty="0" smtClean="0"/>
              <a:t>בצע </a:t>
            </a:r>
            <a:r>
              <a:rPr lang="en-US" sz="1600" dirty="0" smtClean="0"/>
              <a:t>found=true</a:t>
            </a:r>
            <a:endParaRPr lang="he-IL" sz="1600" dirty="0" smtClean="0"/>
          </a:p>
          <a:p>
            <a:pPr marL="1343025" lvl="3" indent="-457200">
              <a:buFont typeface="+mj-lt"/>
              <a:buAutoNum type="romanUcPeriod"/>
            </a:pPr>
            <a:r>
              <a:rPr lang="he-IL" sz="1800" dirty="0" smtClean="0"/>
              <a:t>קצץ ספרה ימנית של </a:t>
            </a:r>
            <a:r>
              <a:rPr lang="en-US" sz="1800" dirty="0" smtClean="0"/>
              <a:t>temp</a:t>
            </a:r>
            <a:endParaRPr lang="he-IL" sz="1800" dirty="0" smtClean="0"/>
          </a:p>
          <a:p>
            <a:pPr marL="1058863" lvl="2" indent="-457200">
              <a:buFont typeface="+mj-lt"/>
              <a:buAutoNum type="alphaLcPeriod"/>
            </a:pPr>
            <a:r>
              <a:rPr lang="he-IL" sz="2000" dirty="0" smtClean="0"/>
              <a:t>אם </a:t>
            </a:r>
            <a:r>
              <a:rPr lang="en-US" sz="2000" dirty="0" smtClean="0"/>
              <a:t>found=true</a:t>
            </a:r>
            <a:r>
              <a:rPr lang="he-IL" sz="2000" dirty="0" smtClean="0"/>
              <a:t>:</a:t>
            </a:r>
          </a:p>
          <a:p>
            <a:pPr marL="1400175" lvl="3" indent="-514350">
              <a:buFont typeface="+mj-lt"/>
              <a:buAutoNum type="romanUcPeriod"/>
            </a:pPr>
            <a:r>
              <a:rPr lang="he-IL" sz="1800" dirty="0" smtClean="0"/>
              <a:t>בצע </a:t>
            </a:r>
            <a:r>
              <a:rPr lang="en-US" sz="1800" dirty="0" smtClean="0"/>
              <a:t>temp=num2</a:t>
            </a:r>
            <a:endParaRPr lang="he-IL" sz="1800" dirty="0" smtClean="0"/>
          </a:p>
          <a:p>
            <a:pPr marL="1343025" lvl="3" indent="-457200">
              <a:buFont typeface="+mj-lt"/>
              <a:buAutoNum type="romanUcPeriod"/>
            </a:pPr>
            <a:r>
              <a:rPr lang="he-IL" sz="1800" dirty="0" smtClean="0"/>
              <a:t>הגדר </a:t>
            </a:r>
            <a:r>
              <a:rPr lang="en-US" sz="1800" dirty="0" smtClean="0"/>
              <a:t>found=false</a:t>
            </a:r>
            <a:endParaRPr lang="he-IL" sz="1800" dirty="0" smtClean="0"/>
          </a:p>
          <a:p>
            <a:pPr marL="1343025" lvl="3" indent="-457200">
              <a:buFont typeface="+mj-lt"/>
              <a:buAutoNum type="romanUcPeriod"/>
            </a:pPr>
            <a:r>
              <a:rPr lang="he-IL" sz="1800" dirty="0" smtClean="0"/>
              <a:t>כל עוד  </a:t>
            </a:r>
            <a:r>
              <a:rPr lang="en-US" sz="1800" dirty="0" smtClean="0"/>
              <a:t>temp&gt;0</a:t>
            </a:r>
            <a:r>
              <a:rPr lang="he-IL" sz="1800" dirty="0" smtClean="0"/>
              <a:t>  וגם  </a:t>
            </a:r>
            <a:r>
              <a:rPr lang="en-US" sz="1800" dirty="0" smtClean="0"/>
              <a:t>found=false</a:t>
            </a:r>
            <a:r>
              <a:rPr lang="he-IL" sz="1800" dirty="0" smtClean="0"/>
              <a:t>:</a:t>
            </a:r>
          </a:p>
          <a:p>
            <a:pPr marL="1571625" lvl="4" indent="-457200">
              <a:buFont typeface="+mj-lt"/>
              <a:buAutoNum type="alphaUcPeriod"/>
            </a:pPr>
            <a:r>
              <a:rPr lang="he-IL" sz="1600" dirty="0" smtClean="0"/>
              <a:t>אם ספרה ימנית של </a:t>
            </a:r>
            <a:r>
              <a:rPr lang="en-US" sz="1600" dirty="0" smtClean="0"/>
              <a:t>temp</a:t>
            </a:r>
            <a:r>
              <a:rPr lang="he-IL" sz="1600" dirty="0" smtClean="0"/>
              <a:t> היא </a:t>
            </a:r>
            <a:r>
              <a:rPr lang="en-US" sz="1600" dirty="0" err="1" smtClean="0"/>
              <a:t>i</a:t>
            </a:r>
            <a:r>
              <a:rPr lang="he-IL" sz="1600" dirty="0" smtClean="0"/>
              <a:t>:</a:t>
            </a:r>
          </a:p>
          <a:p>
            <a:pPr marL="1800225" lvl="5" indent="-457200" algn="r" rtl="1">
              <a:buFont typeface="+mj-lt"/>
              <a:buAutoNum type="arabicParenR"/>
            </a:pPr>
            <a:r>
              <a:rPr lang="he-IL" sz="1600" dirty="0" smtClean="0"/>
              <a:t>בצע </a:t>
            </a:r>
            <a:r>
              <a:rPr lang="en-US" sz="1600" dirty="0" smtClean="0"/>
              <a:t>found=true</a:t>
            </a:r>
            <a:endParaRPr lang="he-IL" sz="1600" dirty="0" smtClean="0"/>
          </a:p>
          <a:p>
            <a:pPr marL="1571625" lvl="4" indent="-457200">
              <a:buFont typeface="+mj-lt"/>
              <a:buAutoNum type="alphaUcPeriod"/>
            </a:pPr>
            <a:r>
              <a:rPr lang="he-IL" sz="1600" dirty="0" smtClean="0"/>
              <a:t>קצץ ספרה ימנית של </a:t>
            </a:r>
            <a:r>
              <a:rPr lang="en-US" sz="1600" dirty="0" smtClean="0"/>
              <a:t>temp</a:t>
            </a:r>
            <a:endParaRPr lang="he-IL" sz="1600" dirty="0" smtClean="0"/>
          </a:p>
          <a:p>
            <a:pPr marL="1343025" lvl="3" indent="-457200">
              <a:buFont typeface="+mj-lt"/>
              <a:buAutoNum type="romanUcPeriod"/>
            </a:pPr>
            <a:r>
              <a:rPr lang="he-IL" sz="1800" dirty="0" smtClean="0"/>
              <a:t>אם </a:t>
            </a:r>
            <a:r>
              <a:rPr lang="en-US" sz="1800" dirty="0" smtClean="0"/>
              <a:t>found=true</a:t>
            </a:r>
            <a:r>
              <a:rPr lang="he-IL" sz="1800" dirty="0" smtClean="0"/>
              <a:t>:</a:t>
            </a:r>
          </a:p>
          <a:p>
            <a:pPr marL="1571625" lvl="4" indent="-457200">
              <a:buFont typeface="+mj-lt"/>
              <a:buAutoNum type="alphaUcPeriod"/>
            </a:pPr>
            <a:r>
              <a:rPr lang="he-IL" sz="1600" dirty="0" smtClean="0"/>
              <a:t>הגדל את </a:t>
            </a:r>
            <a:r>
              <a:rPr lang="en-US" sz="1600" dirty="0" smtClean="0"/>
              <a:t>count</a:t>
            </a:r>
            <a:r>
              <a:rPr lang="he-IL" sz="1600" dirty="0" smtClean="0"/>
              <a:t> ב-1</a:t>
            </a:r>
          </a:p>
          <a:p>
            <a:pPr marL="565150" indent="-457200">
              <a:buFont typeface="+mj-lt"/>
              <a:buAutoNum type="arabicPeriod"/>
            </a:pPr>
            <a:r>
              <a:rPr lang="he-IL" sz="2400" dirty="0" smtClean="0"/>
              <a:t>הצג את </a:t>
            </a:r>
            <a:r>
              <a:rPr lang="en-US" sz="2400" dirty="0" smtClean="0"/>
              <a:t>count</a:t>
            </a:r>
            <a:endParaRPr lang="he-IL" sz="2400" dirty="0" smtClean="0"/>
          </a:p>
          <a:p>
            <a:pPr marL="1571625" lvl="4" indent="-457200">
              <a:buFont typeface="+mj-lt"/>
              <a:buAutoNum type="alphaUcPeriod"/>
            </a:pPr>
            <a:endParaRPr lang="he-IL" sz="1600" dirty="0" smtClean="0"/>
          </a:p>
          <a:p>
            <a:pPr marL="688975" lvl="2" indent="-342900">
              <a:buFont typeface="+mj-lt"/>
              <a:buAutoNum type="alphaLcPeriod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26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2 מספרים ולהציג האם השני הוא תת-מספר של הראשון</a:t>
            </a:r>
          </a:p>
          <a:p>
            <a:endParaRPr lang="he-IL" dirty="0" smtClean="0"/>
          </a:p>
          <a:p>
            <a:r>
              <a:rPr lang="he-IL" dirty="0" smtClean="0"/>
              <a:t>דוגמאות:</a:t>
            </a:r>
          </a:p>
          <a:p>
            <a:pPr lvl="1"/>
            <a:r>
              <a:rPr lang="he-IL" dirty="0" smtClean="0"/>
              <a:t>עבור 1234 ו- 23 יוצג "כן"</a:t>
            </a:r>
          </a:p>
          <a:p>
            <a:pPr lvl="1"/>
            <a:r>
              <a:rPr lang="he-IL" dirty="0" smtClean="0"/>
              <a:t>עבור 1234 ו- 823 יוצג "לא"</a:t>
            </a:r>
          </a:p>
          <a:p>
            <a:pPr lvl="1"/>
            <a:r>
              <a:rPr lang="he-IL" dirty="0" smtClean="0"/>
              <a:t>עבור 1244 ו- 144 יוצג "לא"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האם מספר הוא תת-מספר במספר אחר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27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19200"/>
            <a:ext cx="8915400" cy="5334000"/>
          </a:xfrm>
        </p:spPr>
        <p:txBody>
          <a:bodyPr/>
          <a:lstStyle/>
          <a:p>
            <a:r>
              <a:rPr lang="he-IL" dirty="0" smtClean="0"/>
              <a:t>נגדיר את הספרה הימנית של </a:t>
            </a:r>
            <a:r>
              <a:rPr lang="en-US" dirty="0" smtClean="0"/>
              <a:t>num2</a:t>
            </a:r>
            <a:r>
              <a:rPr lang="he-IL" dirty="0" smtClean="0"/>
              <a:t> כ- </a:t>
            </a:r>
            <a:r>
              <a:rPr lang="en-US" dirty="0" smtClean="0"/>
              <a:t>current</a:t>
            </a:r>
            <a:endParaRPr lang="he-IL" dirty="0" smtClean="0"/>
          </a:p>
          <a:p>
            <a:r>
              <a:rPr lang="he-IL" dirty="0" smtClean="0"/>
              <a:t>כל עוד לא סיימנו לעבור על כל הספרות ב- </a:t>
            </a:r>
            <a:r>
              <a:rPr lang="en-US" dirty="0" smtClean="0"/>
              <a:t>num1</a:t>
            </a:r>
            <a:r>
              <a:rPr lang="he-IL" dirty="0" smtClean="0"/>
              <a:t> ועדיין לא זיהינו את </a:t>
            </a:r>
            <a:r>
              <a:rPr lang="en-US" dirty="0" smtClean="0"/>
              <a:t>num2</a:t>
            </a:r>
            <a:r>
              <a:rPr lang="he-IL" dirty="0" smtClean="0"/>
              <a:t> כתת-מספר:</a:t>
            </a:r>
          </a:p>
          <a:p>
            <a:pPr lvl="1"/>
            <a:r>
              <a:rPr lang="he-IL" dirty="0" smtClean="0"/>
              <a:t>נבדוק האם </a:t>
            </a:r>
            <a:r>
              <a:rPr lang="en-US" dirty="0" smtClean="0"/>
              <a:t>current</a:t>
            </a:r>
            <a:r>
              <a:rPr lang="he-IL" dirty="0" smtClean="0"/>
              <a:t> היא הספרה הימנית של </a:t>
            </a:r>
            <a:r>
              <a:rPr lang="en-US" dirty="0" smtClean="0"/>
              <a:t>num1</a:t>
            </a:r>
            <a:r>
              <a:rPr lang="he-IL" dirty="0" smtClean="0"/>
              <a:t>:</a:t>
            </a:r>
          </a:p>
          <a:p>
            <a:pPr lvl="2"/>
            <a:r>
              <a:rPr lang="he-IL" dirty="0" smtClean="0"/>
              <a:t>אם כן: נזיז את </a:t>
            </a:r>
            <a:r>
              <a:rPr lang="en-US" dirty="0" smtClean="0"/>
              <a:t>current</a:t>
            </a:r>
            <a:r>
              <a:rPr lang="he-IL" dirty="0" smtClean="0"/>
              <a:t> להיות הספרה השמאלית הבאה ב- </a:t>
            </a:r>
            <a:r>
              <a:rPr lang="en-US" dirty="0" smtClean="0"/>
              <a:t>num2</a:t>
            </a:r>
            <a:endParaRPr lang="he-IL" dirty="0" smtClean="0"/>
          </a:p>
          <a:p>
            <a:pPr lvl="2"/>
            <a:r>
              <a:rPr lang="he-IL" dirty="0" smtClean="0"/>
              <a:t>אחרת: נחזיר את </a:t>
            </a:r>
            <a:r>
              <a:rPr lang="en-US" dirty="0" smtClean="0"/>
              <a:t>current</a:t>
            </a:r>
            <a:r>
              <a:rPr lang="he-IL" dirty="0" smtClean="0"/>
              <a:t> להיות הספרה הימנית של </a:t>
            </a:r>
            <a:r>
              <a:rPr lang="en-US" dirty="0" smtClean="0"/>
              <a:t>num2</a:t>
            </a:r>
            <a:endParaRPr lang="he-IL" dirty="0" smtClean="0"/>
          </a:p>
          <a:p>
            <a:pPr lvl="1"/>
            <a:r>
              <a:rPr lang="he-IL" dirty="0" smtClean="0"/>
              <a:t>קצץ ספרה ימנית מ- </a:t>
            </a:r>
            <a:r>
              <a:rPr lang="en-US" dirty="0" smtClean="0"/>
              <a:t>num1</a:t>
            </a:r>
            <a:endParaRPr lang="he-IL" dirty="0" smtClean="0"/>
          </a:p>
          <a:p>
            <a:r>
              <a:rPr lang="he-IL" dirty="0" smtClean="0"/>
              <a:t>אם לא נותרו ספרות ב- </a:t>
            </a:r>
            <a:r>
              <a:rPr lang="en-US" dirty="0" smtClean="0"/>
              <a:t>num2</a:t>
            </a:r>
            <a:r>
              <a:rPr lang="he-IL" dirty="0" smtClean="0"/>
              <a:t> משמע הוא תת-מספר של </a:t>
            </a:r>
            <a:r>
              <a:rPr lang="en-US" dirty="0" smtClean="0"/>
              <a:t>num1</a:t>
            </a:r>
            <a:endParaRPr lang="he-IL" dirty="0" smtClean="0"/>
          </a:p>
          <a:p>
            <a:r>
              <a:rPr lang="he-IL" dirty="0" smtClean="0"/>
              <a:t>אחרת, אינו תת-מספר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הרעיון הכללי לפתרון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28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257800" y="5162550"/>
            <a:ext cx="3429000" cy="152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</a:t>
            </a:r>
            <a:r>
              <a:rPr lang="he-IL" b="1" dirty="0" smtClean="0">
                <a:latin typeface="Verdana" pitchFamily="34" charset="0"/>
              </a:rPr>
              <a:t>יבשה של הרעיון הכללי: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58000" y="5695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num1 = 1234</a:t>
            </a:r>
            <a:endParaRPr lang="en-US" sz="20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10200" y="5695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num2 = 23</a:t>
            </a:r>
            <a:endParaRPr lang="en-US" sz="20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86400" y="63055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current</a:t>
            </a:r>
            <a:endParaRPr lang="en-US" sz="2000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6286500" y="6038850"/>
            <a:ext cx="381000" cy="30480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6211094" y="6115050"/>
            <a:ext cx="380206" cy="153194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58000" y="569595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123</a:t>
            </a:r>
            <a:endParaRPr lang="en-US" sz="20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58000" y="569595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12</a:t>
            </a:r>
            <a:endParaRPr lang="en-US" sz="2000" dirty="0"/>
          </a:p>
        </p:txBody>
      </p:sp>
      <p:cxnSp>
        <p:nvCxnSpPr>
          <p:cNvPr id="17" name="Straight Arrow Connector 16"/>
          <p:cNvCxnSpPr/>
          <p:nvPr/>
        </p:nvCxnSpPr>
        <p:spPr>
          <a:xfrm rot="16200000" flipV="1">
            <a:off x="6096000" y="6153150"/>
            <a:ext cx="381000" cy="7620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ular Callout 19"/>
          <p:cNvSpPr/>
          <p:nvPr/>
        </p:nvSpPr>
        <p:spPr>
          <a:xfrm>
            <a:off x="1828800" y="5715000"/>
            <a:ext cx="3200400" cy="533400"/>
          </a:xfrm>
          <a:prstGeom prst="wedgeRectCallout">
            <a:avLst>
              <a:gd name="adj1" fmla="val 88029"/>
              <a:gd name="adj2" fmla="val 12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אם לא נותרו ספרות ב- </a:t>
            </a:r>
            <a:r>
              <a:rPr lang="en-US" b="1" dirty="0" smtClean="0">
                <a:solidFill>
                  <a:schemeClr val="tx1"/>
                </a:solidFill>
              </a:rPr>
              <a:t>num2 </a:t>
            </a:r>
            <a:r>
              <a:rPr lang="he-IL" b="1" dirty="0" smtClean="0">
                <a:solidFill>
                  <a:schemeClr val="tx1"/>
                </a:solidFill>
              </a:rPr>
              <a:t> משמע הוא תת-מספר של </a:t>
            </a:r>
            <a:r>
              <a:rPr lang="en-US" b="1" dirty="0" smtClean="0">
                <a:solidFill>
                  <a:schemeClr val="tx1"/>
                </a:solidFill>
              </a:rPr>
              <a:t>num1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58000" y="569595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8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9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3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5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4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5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6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6" grpId="0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19200"/>
            <a:ext cx="8915400" cy="5334000"/>
          </a:xfrm>
        </p:spPr>
        <p:txBody>
          <a:bodyPr/>
          <a:lstStyle/>
          <a:p>
            <a:r>
              <a:rPr lang="he-IL" dirty="0" smtClean="0"/>
              <a:t>נגדיר את הספרה הימנית של </a:t>
            </a:r>
            <a:r>
              <a:rPr lang="en-US" dirty="0" smtClean="0"/>
              <a:t>num2</a:t>
            </a:r>
            <a:r>
              <a:rPr lang="he-IL" dirty="0" smtClean="0"/>
              <a:t> כ- </a:t>
            </a:r>
            <a:r>
              <a:rPr lang="en-US" dirty="0" smtClean="0"/>
              <a:t>current</a:t>
            </a:r>
            <a:endParaRPr lang="he-IL" dirty="0" smtClean="0"/>
          </a:p>
          <a:p>
            <a:r>
              <a:rPr lang="he-IL" dirty="0" smtClean="0"/>
              <a:t>כל עוד לא סיימנו לעבור על כל הספרות ב- </a:t>
            </a:r>
            <a:r>
              <a:rPr lang="en-US" dirty="0" smtClean="0"/>
              <a:t>num1</a:t>
            </a:r>
            <a:r>
              <a:rPr lang="he-IL" dirty="0" smtClean="0"/>
              <a:t> ועדיין לא זיהינו את </a:t>
            </a:r>
            <a:r>
              <a:rPr lang="en-US" dirty="0" smtClean="0"/>
              <a:t>num2</a:t>
            </a:r>
            <a:r>
              <a:rPr lang="he-IL" dirty="0" smtClean="0"/>
              <a:t> כתת-מספר:</a:t>
            </a:r>
          </a:p>
          <a:p>
            <a:pPr lvl="1"/>
            <a:r>
              <a:rPr lang="he-IL" dirty="0" smtClean="0"/>
              <a:t>נבדוק האם </a:t>
            </a:r>
            <a:r>
              <a:rPr lang="en-US" dirty="0" smtClean="0"/>
              <a:t>current</a:t>
            </a:r>
            <a:r>
              <a:rPr lang="he-IL" dirty="0" smtClean="0"/>
              <a:t> היא הספרה הימנית של </a:t>
            </a:r>
            <a:r>
              <a:rPr lang="en-US" dirty="0" smtClean="0"/>
              <a:t>num1</a:t>
            </a:r>
            <a:r>
              <a:rPr lang="he-IL" dirty="0" smtClean="0"/>
              <a:t>:</a:t>
            </a:r>
          </a:p>
          <a:p>
            <a:pPr lvl="2"/>
            <a:r>
              <a:rPr lang="he-IL" dirty="0" smtClean="0"/>
              <a:t>אם כן:  נזיז את </a:t>
            </a:r>
            <a:r>
              <a:rPr lang="en-US" dirty="0" smtClean="0"/>
              <a:t>current</a:t>
            </a:r>
            <a:r>
              <a:rPr lang="he-IL" dirty="0" smtClean="0"/>
              <a:t> להיות הספרה השמאלית הבאה ב- </a:t>
            </a:r>
            <a:r>
              <a:rPr lang="en-US" dirty="0" smtClean="0"/>
              <a:t>num2</a:t>
            </a:r>
            <a:endParaRPr lang="he-IL" dirty="0" smtClean="0"/>
          </a:p>
          <a:p>
            <a:pPr lvl="2"/>
            <a:r>
              <a:rPr lang="he-IL" dirty="0" smtClean="0"/>
              <a:t>אחרת: נחזיר את </a:t>
            </a:r>
            <a:r>
              <a:rPr lang="en-US" dirty="0" smtClean="0"/>
              <a:t>current</a:t>
            </a:r>
            <a:r>
              <a:rPr lang="he-IL" dirty="0" smtClean="0"/>
              <a:t> להיות הספרה הימנית של </a:t>
            </a:r>
            <a:r>
              <a:rPr lang="en-US" dirty="0" smtClean="0"/>
              <a:t>num2</a:t>
            </a:r>
            <a:endParaRPr lang="he-IL" dirty="0" smtClean="0"/>
          </a:p>
          <a:p>
            <a:pPr lvl="1"/>
            <a:r>
              <a:rPr lang="he-IL" dirty="0" smtClean="0"/>
              <a:t>קצץ ספרה ימנית מ- </a:t>
            </a:r>
            <a:r>
              <a:rPr lang="en-US" dirty="0" smtClean="0"/>
              <a:t>num1</a:t>
            </a:r>
            <a:endParaRPr lang="he-IL" dirty="0" smtClean="0"/>
          </a:p>
          <a:p>
            <a:r>
              <a:rPr lang="he-IL" dirty="0" smtClean="0"/>
              <a:t>אם לא נותרו ספרות ב- </a:t>
            </a:r>
            <a:r>
              <a:rPr lang="en-US" dirty="0" smtClean="0"/>
              <a:t>num2</a:t>
            </a:r>
            <a:r>
              <a:rPr lang="he-IL" dirty="0" smtClean="0"/>
              <a:t> משמע הוא תת-מספר של </a:t>
            </a:r>
            <a:r>
              <a:rPr lang="en-US" dirty="0" smtClean="0"/>
              <a:t>num1</a:t>
            </a:r>
            <a:endParaRPr lang="he-IL" dirty="0" smtClean="0"/>
          </a:p>
          <a:p>
            <a:r>
              <a:rPr lang="he-IL" dirty="0" smtClean="0"/>
              <a:t>אחרת, אינו תת-מספר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הרעיון הכללי לפתרון 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29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257800" y="5162550"/>
            <a:ext cx="3429000" cy="152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</a:t>
            </a:r>
            <a:r>
              <a:rPr lang="he-IL" b="1" dirty="0" smtClean="0">
                <a:latin typeface="Verdana" pitchFamily="34" charset="0"/>
              </a:rPr>
              <a:t>יבשה של הרעיון הכללי: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58000" y="5695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num1 = 1234</a:t>
            </a:r>
            <a:endParaRPr lang="en-US" sz="20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10200" y="56959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num2 = </a:t>
            </a:r>
            <a:r>
              <a:rPr lang="he-IL" sz="2000" dirty="0" smtClean="0"/>
              <a:t>5</a:t>
            </a:r>
            <a:r>
              <a:rPr lang="en-US" sz="2000" dirty="0" smtClean="0"/>
              <a:t>3</a:t>
            </a:r>
            <a:endParaRPr lang="en-US" sz="20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86400" y="63055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current</a:t>
            </a:r>
            <a:endParaRPr lang="en-US" sz="2000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6286500" y="6038850"/>
            <a:ext cx="381000" cy="30480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6211094" y="6115050"/>
            <a:ext cx="380206" cy="153194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58000" y="569595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123</a:t>
            </a:r>
            <a:endParaRPr lang="en-US" sz="20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58000" y="569595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12</a:t>
            </a:r>
            <a:endParaRPr lang="en-US" sz="2000" dirty="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58000" y="571500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1</a:t>
            </a:r>
            <a:endParaRPr lang="en-US" sz="20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858000" y="571500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num1 = </a:t>
            </a:r>
            <a:r>
              <a:rPr lang="he-IL" sz="2000" dirty="0" smtClean="0"/>
              <a:t>0</a:t>
            </a:r>
            <a:endParaRPr lang="en-US" sz="2000" dirty="0"/>
          </a:p>
        </p:txBody>
      </p:sp>
      <p:sp>
        <p:nvSpPr>
          <p:cNvPr id="19" name="Rectangle 18"/>
          <p:cNvSpPr/>
          <p:nvPr/>
        </p:nvSpPr>
        <p:spPr>
          <a:xfrm>
            <a:off x="457200" y="4876800"/>
            <a:ext cx="4419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הזזת הסמן שמאלה משמע קיצוץ </a:t>
            </a:r>
            <a:r>
              <a:rPr lang="he-IL" b="1" smtClean="0">
                <a:solidFill>
                  <a:schemeClr val="tx1"/>
                </a:solidFill>
              </a:rPr>
              <a:t>ספרה ימנית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66800" y="2971800"/>
            <a:ext cx="6172200" cy="381000"/>
          </a:xfrm>
          <a:prstGeom prst="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990600" y="5486400"/>
            <a:ext cx="3886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dirty="0" smtClean="0">
                <a:solidFill>
                  <a:schemeClr val="tx1"/>
                </a:solidFill>
              </a:rPr>
              <a:t>הזזת הסמן לתחילתו של </a:t>
            </a:r>
            <a:r>
              <a:rPr lang="en-US" b="1" dirty="0" smtClean="0">
                <a:solidFill>
                  <a:schemeClr val="tx1"/>
                </a:solidFill>
              </a:rPr>
              <a:t>num2</a:t>
            </a:r>
            <a:r>
              <a:rPr lang="he-IL" b="1" dirty="0" smtClean="0">
                <a:solidFill>
                  <a:schemeClr val="tx1"/>
                </a:solidFill>
              </a:rPr>
              <a:t> מרמזת שיש לשמור את ערכו המקורי של </a:t>
            </a:r>
            <a:r>
              <a:rPr lang="en-US" b="1" dirty="0" smtClean="0">
                <a:solidFill>
                  <a:schemeClr val="tx1"/>
                </a:solidFill>
              </a:rPr>
              <a:t>num2</a:t>
            </a:r>
            <a:r>
              <a:rPr lang="he-IL" b="1" dirty="0" smtClean="0">
                <a:solidFill>
                  <a:schemeClr val="tx1"/>
                </a:solidFill>
              </a:rPr>
              <a:t>, ולכן יהיה שימוש במשתנה עזר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28800" y="3352800"/>
            <a:ext cx="5410200" cy="381000"/>
          </a:xfrm>
          <a:prstGeom prst="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52400" y="152400"/>
            <a:ext cx="4267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b="1" u="sng" dirty="0" smtClean="0">
                <a:solidFill>
                  <a:schemeClr val="tx1"/>
                </a:solidFill>
              </a:rPr>
              <a:t>תרגיל</a:t>
            </a:r>
            <a:r>
              <a:rPr lang="he-IL" b="1" dirty="0" smtClean="0">
                <a:solidFill>
                  <a:schemeClr val="tx1"/>
                </a:solidFill>
              </a:rPr>
              <a:t>: כיתבו את הרעיון בכתיבה פורמאלית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8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9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6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7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8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2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3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8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4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6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7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8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9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3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5" dur="indefinite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6" grpId="0"/>
      <p:bldP spid="21" grpId="0"/>
      <p:bldP spid="21" grpId="1"/>
      <p:bldP spid="18" grpId="0"/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מהמשתמש גובה ורוחב ולהציג מלבן של כוכביות לפי הכמויות שנקלטו</a:t>
            </a:r>
          </a:p>
          <a:p>
            <a:r>
              <a:rPr lang="he-IL" dirty="0" smtClean="0"/>
              <a:t>למשל עבור גובה 3 ורוחב 5 יוצג המלבן הבא:</a:t>
            </a:r>
          </a:p>
          <a:p>
            <a:pPr>
              <a:buFont typeface="Wingdings" pitchFamily="2" charset="2"/>
              <a:buNone/>
            </a:pPr>
            <a:r>
              <a:rPr lang="he-IL" dirty="0" smtClean="0"/>
              <a:t>		* * * * *</a:t>
            </a:r>
          </a:p>
          <a:p>
            <a:pPr>
              <a:buFont typeface="Wingdings" pitchFamily="2" charset="2"/>
              <a:buNone/>
            </a:pPr>
            <a:r>
              <a:rPr lang="he-IL" dirty="0" smtClean="0"/>
              <a:t>         * * * * *</a:t>
            </a:r>
          </a:p>
          <a:p>
            <a:pPr>
              <a:buFont typeface="Wingdings" pitchFamily="2" charset="2"/>
              <a:buNone/>
            </a:pPr>
            <a:r>
              <a:rPr lang="he-IL" dirty="0" smtClean="0"/>
              <a:t>         * * * * * </a:t>
            </a:r>
          </a:p>
          <a:p>
            <a:r>
              <a:rPr lang="he-IL" dirty="0" smtClean="0"/>
              <a:t>נשים לב שיש פה תהליך מרכזי שחוזר על עצמו 3 פעמים והוא הדפסת שורה</a:t>
            </a:r>
          </a:p>
          <a:p>
            <a:r>
              <a:rPr lang="he-IL" dirty="0" smtClean="0"/>
              <a:t>בכל הדפסת שורה יש תהליך שחוזר על עצמו והוא הדפסת כוכבית אחת ולבסוף ירידת שורה.</a:t>
            </a:r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ציור מלבן</a:t>
            </a: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98C7BF35-F43F-41D3-8394-D80719ECE19A}" type="slidenum">
              <a:rPr lang="he-IL" smtClean="0">
                <a:cs typeface="Arial" charset="0"/>
              </a:rPr>
              <a:pPr/>
              <a:t>3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smtClean="0"/>
              <a:t>לולאות מקוננות</a:t>
            </a:r>
            <a:endParaRPr lang="he-IL" dirty="0" smtClean="0"/>
          </a:p>
          <a:p>
            <a:r>
              <a:rPr lang="he-IL" dirty="0" smtClean="0"/>
              <a:t>הצגת הפתרון תרשים זרימה</a:t>
            </a:r>
          </a:p>
          <a:p>
            <a:r>
              <a:rPr lang="he-IL" dirty="0" smtClean="0"/>
              <a:t>כתיבת הפתרון בפסאודו-קוד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fld id="{9E663018-5423-4C4C-9800-F67E1C5262BA}" type="slidenum">
              <a:rPr lang="he-IL" sz="1400"/>
              <a:pPr>
                <a:defRPr/>
              </a:pPr>
              <a:t>30</a:t>
            </a:fld>
            <a:endParaRPr lang="en-US" sz="1400" dirty="0"/>
          </a:p>
          <a:p>
            <a:pPr>
              <a:defRPr/>
            </a:pPr>
            <a:r>
              <a:rPr lang="en-US" sz="1400" dirty="0"/>
              <a:t>© </a:t>
            </a:r>
            <a:r>
              <a:rPr lang="en-US" sz="1400" dirty="0" err="1"/>
              <a:t>Keren</a:t>
            </a:r>
            <a:r>
              <a:rPr lang="en-US" sz="1400" dirty="0"/>
              <a:t> </a:t>
            </a:r>
            <a:r>
              <a:rPr lang="en-US" sz="1400" dirty="0" err="1"/>
              <a:t>Kalif</a:t>
            </a:r>
            <a:endParaRPr lang="en-US" sz="1400" dirty="0"/>
          </a:p>
          <a:p>
            <a:pPr>
              <a:defRPr/>
            </a:pPr>
            <a:endParaRPr lang="en-US" sz="1400" dirty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smtClean="0"/>
              <a:t>ביחידה זו למדנו: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he-IL" dirty="0" smtClean="0"/>
              <a:t>תרשים זרימה</a:t>
            </a:r>
            <a:endParaRPr lang="en-US" dirty="0" smtClean="0"/>
          </a:p>
        </p:txBody>
      </p:sp>
      <p:sp>
        <p:nvSpPr>
          <p:cNvPr id="38914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50DC4DB9-318D-4D42-8290-9DC072513671}" type="slidenum">
              <a:rPr lang="he-IL" smtClean="0">
                <a:cs typeface="Arial" charset="0"/>
              </a:rPr>
              <a:pPr/>
              <a:t>4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81000"/>
            <a:ext cx="5410200" cy="619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5"/>
          <p:cNvSpPr/>
          <p:nvPr/>
        </p:nvSpPr>
        <p:spPr bwMode="auto">
          <a:xfrm>
            <a:off x="838200" y="1828800"/>
            <a:ext cx="2286000" cy="685800"/>
          </a:xfrm>
          <a:prstGeom prst="wedgeRectCallout">
            <a:avLst>
              <a:gd name="adj1" fmla="val 207206"/>
              <a:gd name="adj2" fmla="val 84980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תהליך שחוזר על עצמו </a:t>
            </a:r>
            <a:r>
              <a:rPr lang="en-US" b="1" dirty="0">
                <a:latin typeface="Verdana" pitchFamily="34" charset="0"/>
              </a:rPr>
              <a:t>height</a:t>
            </a:r>
            <a:r>
              <a:rPr lang="he-IL" b="1" dirty="0">
                <a:latin typeface="Verdana" pitchFamily="34" charset="0"/>
              </a:rPr>
              <a:t> פעמים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838200" y="2743200"/>
            <a:ext cx="2819400" cy="914400"/>
          </a:xfrm>
          <a:prstGeom prst="wedgeRectCallout">
            <a:avLst>
              <a:gd name="adj1" fmla="val 92934"/>
              <a:gd name="adj2" fmla="val 26435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בתוך התהליך המרכזי, ישנו תהליך נוסף שחוזר על עצמו </a:t>
            </a:r>
            <a:r>
              <a:rPr lang="en-US" b="1" dirty="0">
                <a:latin typeface="Verdana" pitchFamily="34" charset="0"/>
              </a:rPr>
              <a:t>width</a:t>
            </a:r>
            <a:r>
              <a:rPr lang="he-IL" b="1" dirty="0">
                <a:latin typeface="Verdana" pitchFamily="34" charset="0"/>
              </a:rPr>
              <a:t> פעמים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קלוט </a:t>
            </a:r>
            <a:r>
              <a:rPr lang="en-US" smtClean="0"/>
              <a:t>width</a:t>
            </a:r>
            <a:r>
              <a:rPr lang="he-IL" smtClean="0"/>
              <a:t> ו- </a:t>
            </a:r>
            <a:r>
              <a:rPr lang="en-US" smtClean="0"/>
              <a:t>height</a:t>
            </a:r>
            <a:endParaRPr lang="he-IL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smtClean="0"/>
              <a:t>עבור </a:t>
            </a:r>
            <a:r>
              <a:rPr lang="en-US" smtClean="0"/>
              <a:t>i</a:t>
            </a:r>
            <a:r>
              <a:rPr lang="he-IL" smtClean="0"/>
              <a:t> בטווח 1...</a:t>
            </a:r>
            <a:r>
              <a:rPr lang="en-US" smtClean="0"/>
              <a:t>height</a:t>
            </a:r>
            <a:r>
              <a:rPr lang="he-IL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עבור </a:t>
            </a:r>
            <a:r>
              <a:rPr lang="en-US" smtClean="0"/>
              <a:t>j</a:t>
            </a:r>
            <a:r>
              <a:rPr lang="he-IL" smtClean="0"/>
              <a:t> בטווח 1...</a:t>
            </a:r>
            <a:r>
              <a:rPr lang="en-US" smtClean="0"/>
              <a:t>width</a:t>
            </a:r>
            <a:r>
              <a:rPr lang="he-IL" smtClean="0"/>
              <a:t>:</a:t>
            </a:r>
          </a:p>
          <a:p>
            <a:pPr marL="1255713" lvl="2" indent="-341313">
              <a:buClr>
                <a:srgbClr val="C00000"/>
              </a:buClr>
              <a:buFont typeface="Garamond" pitchFamily="18" charset="0"/>
              <a:buAutoNum type="romanLcPeriod"/>
            </a:pPr>
            <a:r>
              <a:rPr lang="he-IL" smtClean="0"/>
              <a:t>הדפס כוכבית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smtClean="0"/>
              <a:t>רד שורה</a:t>
            </a:r>
            <a:endParaRPr lang="en-US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77F74886-189E-4D72-BCBF-06B9D2924AFA}" type="slidenum">
              <a:rPr lang="he-IL" smtClean="0">
                <a:cs typeface="Arial" charset="0"/>
              </a:rPr>
              <a:pPr/>
              <a:t>5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81000" y="1600200"/>
            <a:ext cx="2590800" cy="1905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981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width = 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2362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height = 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27241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1</a:t>
            </a:r>
            <a:endParaRPr lang="en-US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310515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j = 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052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624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052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624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/>
              <a:t>*</a:t>
            </a:r>
          </a:p>
        </p:txBody>
      </p: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>
            <a:off x="2057400" y="4953000"/>
            <a:ext cx="990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>
            <a:off x="2057400" y="5332413"/>
            <a:ext cx="9906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272415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2</a:t>
            </a:r>
            <a:endParaRPr lang="en-US" sz="20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7200" y="310515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j = 2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7200" y="31242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j = 3</a:t>
            </a:r>
          </a:p>
        </p:txBody>
      </p:sp>
      <p:sp>
        <p:nvSpPr>
          <p:cNvPr id="25" name="Rectangular Callout 24"/>
          <p:cNvSpPr/>
          <p:nvPr/>
        </p:nvSpPr>
        <p:spPr bwMode="auto">
          <a:xfrm>
            <a:off x="381000" y="3657600"/>
            <a:ext cx="2133600" cy="685800"/>
          </a:xfrm>
          <a:prstGeom prst="wedgeRectCallout">
            <a:avLst>
              <a:gd name="adj1" fmla="val 222515"/>
              <a:gd name="adj2" fmla="val -219638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הספירה של </a:t>
            </a:r>
            <a:r>
              <a:rPr lang="en-US" b="1" dirty="0">
                <a:latin typeface="Verdana" pitchFamily="34" charset="0"/>
              </a:rPr>
              <a:t>j</a:t>
            </a:r>
            <a:r>
              <a:rPr lang="he-IL" b="1" dirty="0">
                <a:latin typeface="Verdana" pitchFamily="34" charset="0"/>
              </a:rPr>
              <a:t> מתחילה מההתחלה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9" grpId="1"/>
      <p:bldP spid="10" grpId="0"/>
      <p:bldP spid="10" grpId="1"/>
      <p:bldP spid="10" grpId="2"/>
      <p:bldP spid="10" grpId="3"/>
      <p:bldP spid="11" grpId="0"/>
      <p:bldP spid="12" grpId="0"/>
      <p:bldP spid="13" grpId="0"/>
      <p:bldP spid="14" grpId="0"/>
      <p:bldP spid="15" grpId="0"/>
      <p:bldP spid="22" grpId="0"/>
      <p:bldP spid="23" grpId="0"/>
      <p:bldP spid="23" grpId="1"/>
      <p:bldP spid="23" grpId="2"/>
      <p:bldP spid="23" grpId="3"/>
      <p:bldP spid="24" grpId="0"/>
      <p:bldP spid="24" grpId="1"/>
      <p:bldP spid="24" grpId="2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יש לקלוט מהמשתמש אורך בסיס של משולש ולהציג משולש ישר-זוית של כוכביות, מוצמד לשמאל, שבסיסו כגודל שנקלט.</a:t>
            </a:r>
          </a:p>
          <a:p>
            <a:r>
              <a:rPr lang="he-IL" dirty="0" smtClean="0"/>
              <a:t>למשל, עבור בסיס בגודל 4 יודפס המשולש הבא:</a:t>
            </a:r>
          </a:p>
          <a:p>
            <a:pPr algn="l" rtl="0">
              <a:buFont typeface="Wingdings" pitchFamily="2" charset="2"/>
              <a:buNone/>
            </a:pPr>
            <a:r>
              <a:rPr lang="he-IL" dirty="0" smtClean="0"/>
              <a:t>		</a:t>
            </a:r>
            <a:r>
              <a:rPr lang="en-US" dirty="0" smtClean="0"/>
              <a:t>*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*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* *</a:t>
            </a:r>
          </a:p>
          <a:p>
            <a:pPr algn="l" rtl="0">
              <a:buFont typeface="Wingdings" pitchFamily="2" charset="2"/>
              <a:buNone/>
            </a:pPr>
            <a:r>
              <a:rPr lang="en-US" dirty="0" smtClean="0"/>
              <a:t>		* * * *</a:t>
            </a:r>
            <a:endParaRPr lang="he-IL" dirty="0" smtClean="0"/>
          </a:p>
          <a:p>
            <a:r>
              <a:rPr lang="he-IL" dirty="0" smtClean="0"/>
              <a:t>נשים לב שיש פה תהליך מרכזי שחוזר על עצמו </a:t>
            </a:r>
            <a:r>
              <a:rPr lang="en-US" dirty="0" smtClean="0"/>
              <a:t>4</a:t>
            </a:r>
            <a:r>
              <a:rPr lang="he-IL" dirty="0" smtClean="0"/>
              <a:t> פעמים והוא הדפסת שורה. העובדה שאורך השורות שונה אינה משנה!</a:t>
            </a:r>
          </a:p>
          <a:p>
            <a:r>
              <a:rPr lang="he-IL" dirty="0" smtClean="0"/>
              <a:t>בכל הדפסת שורה יש תהליך שחוזר על עצמו והוא הדפסת כוכבית אחת ולבסוף ירידת שורה.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משולש מוצמד לשמאל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6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מאחר ובכל שורה כמות שונה של כוכביות, ננסה למצוא את החוקיות, ולכן נצייר את הטבלה הבאה:</a:t>
            </a:r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ניתן לזהות קשר בין מספר הכוכביות למספר השורה: מספר הכוכביות הוא כמספר השורה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 smtClean="0"/>
              <a:t>ציור משולש מוצמד לשמאל: ניתוח הצורה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7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19400" y="2286000"/>
          <a:ext cx="19812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 כוכביות</a:t>
                      </a:r>
                    </a:p>
                    <a:p>
                      <a:pPr algn="ctr"/>
                      <a:r>
                        <a:rPr lang="he-IL" dirty="0" smtClean="0"/>
                        <a:t> בשורה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#</a:t>
                      </a:r>
                      <a:r>
                        <a:rPr lang="he-IL" baseline="0" dirty="0" smtClean="0"/>
                        <a:t> שורה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e-IL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029200" y="2782431"/>
            <a:ext cx="1676400" cy="22467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*</a:t>
            </a:r>
          </a:p>
          <a:p>
            <a:r>
              <a:rPr lang="en-US" sz="2800" dirty="0" smtClean="0"/>
              <a:t>* *</a:t>
            </a:r>
          </a:p>
          <a:p>
            <a:r>
              <a:rPr lang="en-US" sz="2800" dirty="0" smtClean="0"/>
              <a:t>* * *</a:t>
            </a:r>
          </a:p>
          <a:p>
            <a:r>
              <a:rPr lang="en-US" sz="2800" dirty="0" smtClean="0"/>
              <a:t>* * * *</a:t>
            </a:r>
          </a:p>
          <a:p>
            <a:r>
              <a:rPr lang="en-US" sz="2800" dirty="0" smtClean="0"/>
              <a:t>* * * * *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219200"/>
            <a:ext cx="535494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he-IL" dirty="0" smtClean="0"/>
              <a:t>תרשים זרימה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582936-5463-4FCA-81F7-5FE580D33FA5}" type="slidenum">
              <a:rPr lang="he-IL" smtClean="0"/>
              <a:pPr>
                <a:defRPr/>
              </a:pPr>
              <a:t>8</a:t>
            </a:fld>
            <a:r>
              <a:rPr lang="he-IL" smtClean="0"/>
              <a:t> </a:t>
            </a:r>
            <a:endParaRPr lang="en-US" smtClean="0"/>
          </a:p>
          <a:p>
            <a:pPr>
              <a:defRPr/>
            </a:pPr>
            <a:r>
              <a:rPr lang="en-US" smtClean="0"/>
              <a:t> © Keren Kalif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Rectangular Callout 5"/>
          <p:cNvSpPr/>
          <p:nvPr/>
        </p:nvSpPr>
        <p:spPr bwMode="auto">
          <a:xfrm>
            <a:off x="152400" y="1524000"/>
            <a:ext cx="3276600" cy="1219200"/>
          </a:xfrm>
          <a:prstGeom prst="wedgeRectCallout">
            <a:avLst>
              <a:gd name="adj1" fmla="val 159187"/>
              <a:gd name="adj2" fmla="val 344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הפעולות שבתוך חלק זה אמורות להדפיס שורה אחת כל פעם. </a:t>
            </a:r>
          </a:p>
          <a:p>
            <a:pPr algn="ctr" rtl="1">
              <a:defRPr/>
            </a:pP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 למעשה מייצג את מספר השורה שאנחנו כרגע מציירים.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152400" y="2895600"/>
            <a:ext cx="3276600" cy="1447800"/>
          </a:xfrm>
          <a:prstGeom prst="wedgeRectCallout">
            <a:avLst>
              <a:gd name="adj1" fmla="val 86295"/>
              <a:gd name="adj2" fmla="val -16260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פעולה זו קובעת כמה כוכביות יודפסו.</a:t>
            </a:r>
          </a:p>
          <a:p>
            <a:pPr algn="ctr" rtl="1">
              <a:defRPr/>
            </a:pPr>
            <a:r>
              <a:rPr lang="he-IL" b="1" dirty="0" smtClean="0">
                <a:latin typeface="Verdana" pitchFamily="34" charset="0"/>
              </a:rPr>
              <a:t>במקרה זה </a:t>
            </a: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, מאחר ו- </a:t>
            </a: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 מיצג את מספר השורה, שערכה זהה למספר הכוכביות בשורה.</a:t>
            </a:r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קלוט </a:t>
            </a:r>
            <a:r>
              <a:rPr lang="en-US" dirty="0" smtClean="0"/>
              <a:t>basis</a:t>
            </a:r>
            <a:endParaRPr lang="he-IL" dirty="0" smtClean="0"/>
          </a:p>
          <a:p>
            <a:pPr marL="514350" indent="-514350">
              <a:buClr>
                <a:srgbClr val="C00000"/>
              </a:buClr>
              <a:buFont typeface="Garamond" pitchFamily="18" charset="0"/>
              <a:buAutoNum type="arabicPeriod"/>
            </a:pPr>
            <a:r>
              <a:rPr lang="he-IL" dirty="0" smtClean="0"/>
              <a:t>עבור </a:t>
            </a:r>
            <a:r>
              <a:rPr lang="en-US" dirty="0" err="1" smtClean="0"/>
              <a:t>i</a:t>
            </a:r>
            <a:r>
              <a:rPr lang="he-IL" dirty="0" smtClean="0"/>
              <a:t> בטווח 1...</a:t>
            </a:r>
            <a:r>
              <a:rPr lang="en-US" dirty="0" smtClean="0"/>
              <a:t>basis</a:t>
            </a:r>
            <a:r>
              <a:rPr lang="he-IL" dirty="0" smtClean="0"/>
              <a:t>: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עבור </a:t>
            </a:r>
            <a:r>
              <a:rPr lang="en-US" dirty="0" smtClean="0"/>
              <a:t>j</a:t>
            </a:r>
            <a:r>
              <a:rPr lang="he-IL" dirty="0" smtClean="0"/>
              <a:t> בטווח 1...</a:t>
            </a:r>
            <a:r>
              <a:rPr lang="en-US" dirty="0" err="1" smtClean="0"/>
              <a:t>i</a:t>
            </a:r>
            <a:r>
              <a:rPr lang="he-IL" dirty="0" smtClean="0"/>
              <a:t>:</a:t>
            </a:r>
          </a:p>
          <a:p>
            <a:pPr marL="1255713" lvl="2" indent="-341313">
              <a:buClr>
                <a:srgbClr val="C00000"/>
              </a:buClr>
              <a:buFont typeface="Garamond" pitchFamily="18" charset="0"/>
              <a:buAutoNum type="romanLcPeriod"/>
            </a:pPr>
            <a:r>
              <a:rPr lang="he-IL" dirty="0" smtClean="0"/>
              <a:t>הדפס כוכבית</a:t>
            </a:r>
          </a:p>
          <a:p>
            <a:pPr marL="914400" lvl="1" indent="-457200">
              <a:buClr>
                <a:srgbClr val="C00000"/>
              </a:buClr>
              <a:buFont typeface="Garamond" pitchFamily="18" charset="0"/>
              <a:buAutoNum type="alphaLcParenR"/>
            </a:pPr>
            <a:r>
              <a:rPr lang="he-IL" dirty="0" smtClean="0"/>
              <a:t>רד שורה</a:t>
            </a:r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he-IL" smtClean="0"/>
              <a:t>ובכתיבה פורמאלית</a:t>
            </a: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77F74886-189E-4D72-BCBF-06B9D2924AFA}" type="slidenum">
              <a:rPr lang="he-IL" smtClean="0">
                <a:cs typeface="Arial" charset="0"/>
              </a:rPr>
              <a:pPr/>
              <a:t>9</a:t>
            </a:fld>
            <a:r>
              <a:rPr lang="he-IL" smtClean="0">
                <a:cs typeface="Arial" charset="0"/>
              </a:rPr>
              <a:t>   </a:t>
            </a:r>
          </a:p>
          <a:p>
            <a:r>
              <a:rPr lang="he-IL" smtClean="0">
                <a:cs typeface="Arial" charset="0"/>
              </a:rPr>
              <a:t> </a:t>
            </a:r>
            <a:r>
              <a:rPr lang="en-US" smtClean="0">
                <a:cs typeface="Arial" charset="0"/>
              </a:rPr>
              <a:t>© Keren Kalif</a:t>
            </a:r>
          </a:p>
          <a:p>
            <a:endParaRPr lang="en-US" smtClean="0"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81000" y="1600200"/>
            <a:ext cx="2590800" cy="16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he-IL" b="1" dirty="0">
                <a:latin typeface="Verdana" pitchFamily="34" charset="0"/>
              </a:rPr>
              <a:t>הרצה יבשה: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981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basis = </a:t>
            </a:r>
            <a:r>
              <a:rPr lang="en-US" sz="2000" dirty="0"/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0" y="4038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1</a:t>
            </a:r>
            <a:endParaRPr lang="en-US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05200" y="51562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0" y="5181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05200" y="45466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38600" y="5156200"/>
            <a:ext cx="60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 dirty="0"/>
              <a:t>*</a:t>
            </a:r>
          </a:p>
        </p:txBody>
      </p: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>
            <a:off x="2057400" y="4953000"/>
            <a:ext cx="9906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>
            <a:off x="2057400" y="5332413"/>
            <a:ext cx="9906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2</a:t>
            </a:r>
            <a:endParaRPr lang="en-US" sz="20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2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7200" y="26670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j = 3</a:t>
            </a:r>
          </a:p>
        </p:txBody>
      </p:sp>
      <p:sp>
        <p:nvSpPr>
          <p:cNvPr id="25" name="Rectangular Callout 24"/>
          <p:cNvSpPr/>
          <p:nvPr/>
        </p:nvSpPr>
        <p:spPr bwMode="auto">
          <a:xfrm>
            <a:off x="381000" y="3352800"/>
            <a:ext cx="2133600" cy="914400"/>
          </a:xfrm>
          <a:prstGeom prst="wedgeRectCallout">
            <a:avLst>
              <a:gd name="adj1" fmla="val 208443"/>
              <a:gd name="adj2" fmla="val -143519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he-IL" b="1" dirty="0">
                <a:latin typeface="Verdana" pitchFamily="34" charset="0"/>
              </a:rPr>
              <a:t>הספירה של </a:t>
            </a:r>
            <a:r>
              <a:rPr lang="en-US" b="1" dirty="0">
                <a:latin typeface="Verdana" pitchFamily="34" charset="0"/>
              </a:rPr>
              <a:t>j</a:t>
            </a:r>
            <a:r>
              <a:rPr lang="he-IL" b="1" dirty="0">
                <a:latin typeface="Verdana" pitchFamily="34" charset="0"/>
              </a:rPr>
              <a:t> מתחילה </a:t>
            </a:r>
            <a:r>
              <a:rPr lang="he-IL" b="1" dirty="0" smtClean="0">
                <a:latin typeface="Verdana" pitchFamily="34" charset="0"/>
              </a:rPr>
              <a:t>מההתחלה ורצה עד </a:t>
            </a:r>
            <a:r>
              <a:rPr lang="en-US" b="1" dirty="0" err="1" smtClean="0">
                <a:latin typeface="Verdana" pitchFamily="34" charset="0"/>
              </a:rPr>
              <a:t>i</a:t>
            </a:r>
            <a:r>
              <a:rPr lang="he-IL" b="1" dirty="0" smtClean="0">
                <a:latin typeface="Verdana" pitchFamily="34" charset="0"/>
              </a:rPr>
              <a:t> המעודכן</a:t>
            </a:r>
            <a:endParaRPr lang="en-US" b="1" dirty="0">
              <a:latin typeface="Verdana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7200" y="2286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smtClean="0"/>
              <a:t>=</a:t>
            </a:r>
            <a:r>
              <a:rPr lang="he-IL" sz="2000" dirty="0" smtClean="0"/>
              <a:t> </a:t>
            </a:r>
            <a:r>
              <a:rPr lang="en-US" sz="2000" dirty="0" smtClean="0"/>
              <a:t>3</a:t>
            </a:r>
            <a:endParaRPr lang="en-US" sz="2000" dirty="0"/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2057400" y="5715000"/>
            <a:ext cx="9906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254" y="3429000"/>
            <a:ext cx="3414746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9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1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1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5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" presetClass="exit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9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9" grpId="1"/>
      <p:bldP spid="10" grpId="0"/>
      <p:bldP spid="10" grpId="1"/>
      <p:bldP spid="10" grpId="2"/>
      <p:bldP spid="10" grpId="3"/>
      <p:bldP spid="10" grpId="4"/>
      <p:bldP spid="11" grpId="0"/>
      <p:bldP spid="12" grpId="0"/>
      <p:bldP spid="13" grpId="0"/>
      <p:bldP spid="14" grpId="0"/>
      <p:bldP spid="15" grpId="0"/>
      <p:bldP spid="22" grpId="0"/>
      <p:bldP spid="22" grpId="1"/>
      <p:bldP spid="23" grpId="0"/>
      <p:bldP spid="23" grpId="1"/>
      <p:bldP spid="23" grpId="2"/>
      <p:bldP spid="23" grpId="3"/>
      <p:bldP spid="24" grpId="0"/>
      <p:bldP spid="25" grpId="0" animBg="1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38940</TotalTime>
  <Words>1959</Words>
  <Application>Microsoft Office PowerPoint</Application>
  <PresentationFormat>On-screen Show (4:3)</PresentationFormat>
  <Paragraphs>524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Garamond</vt:lpstr>
      <vt:lpstr>Lucida Sans Unicode</vt:lpstr>
      <vt:lpstr>Verdana</vt:lpstr>
      <vt:lpstr>Wingdings</vt:lpstr>
      <vt:lpstr>Wingdings 2</vt:lpstr>
      <vt:lpstr>Wingdings 3</vt:lpstr>
      <vt:lpstr>Concourse</vt:lpstr>
      <vt:lpstr>בקרת זרימה: לולאות 2</vt:lpstr>
      <vt:lpstr>ביחידה זו נלמד:</vt:lpstr>
      <vt:lpstr>ציור מלבן</vt:lpstr>
      <vt:lpstr>תרשים זרימה</vt:lpstr>
      <vt:lpstr>ובכתיבה פורמאלית</vt:lpstr>
      <vt:lpstr>ציור משולש מוצמד לשמאל</vt:lpstr>
      <vt:lpstr>ציור משולש מוצמד לשמאל: ניתוח הצורה</vt:lpstr>
      <vt:lpstr>תרשים זרימה</vt:lpstr>
      <vt:lpstr>ובכתיבה פורמאלית</vt:lpstr>
      <vt:lpstr>ציור משולש מוצמד לשמאל שבסיסו למעלה</vt:lpstr>
      <vt:lpstr>ציור משולש הפוך: ניתוח הצורה</vt:lpstr>
      <vt:lpstr>תרשים זרימה</vt:lpstr>
      <vt:lpstr>ובכתיבה פורמאלית</vt:lpstr>
      <vt:lpstr>ציור טרפז</vt:lpstr>
      <vt:lpstr>ציור טרפז: ניתוח הבעיה</vt:lpstr>
      <vt:lpstr>ציור טרפז: ניתוח הבעיה (2)</vt:lpstr>
      <vt:lpstr>ציור טרפז: ניתוח הבעיה (3)</vt:lpstr>
      <vt:lpstr>ציור טרפז: ניתוח הבעיה (4)</vt:lpstr>
      <vt:lpstr>תרשים זרימה</vt:lpstr>
      <vt:lpstr>ובכתיבה פורמאלית</vt:lpstr>
      <vt:lpstr>קריאת 2 מספרים והצגה כמה ספרות מופיעות בשניהם</vt:lpstr>
      <vt:lpstr>הרעיון הכללי לפתרון</vt:lpstr>
      <vt:lpstr>הרעיון הכללי לבדיקה הם ספרה מופיעה במספר</vt:lpstr>
      <vt:lpstr>תרשים זרימה  (חלק 1)</vt:lpstr>
      <vt:lpstr>תרשים זרימה  (חלק 2)</vt:lpstr>
      <vt:lpstr>ובכתיבה פורמאלית</vt:lpstr>
      <vt:lpstr>האם מספר הוא תת-מספר במספר אחר</vt:lpstr>
      <vt:lpstr>הרעיון הכללי לפתרון</vt:lpstr>
      <vt:lpstr>הרעיון הכללי לפתרון (2)</vt:lpstr>
      <vt:lpstr>ביחידה זו למדנו:</vt:lpstr>
    </vt:vector>
  </TitlesOfParts>
  <Company>Keren Kalif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loops 2</dc:title>
  <dc:creator>Keren Kalif</dc:creator>
  <cp:lastModifiedBy>Keren Kalif</cp:lastModifiedBy>
  <cp:revision>1124</cp:revision>
  <dcterms:created xsi:type="dcterms:W3CDTF">2008-06-04T06:20:55Z</dcterms:created>
  <dcterms:modified xsi:type="dcterms:W3CDTF">2019-12-09T07:49:21Z</dcterms:modified>
</cp:coreProperties>
</file>